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3"/>
  </p:handoutMasterIdLst>
  <p:sldIdLst>
    <p:sldId id="821" r:id="rId3"/>
    <p:sldId id="843" r:id="rId5"/>
    <p:sldId id="682" r:id="rId6"/>
    <p:sldId id="844" r:id="rId7"/>
    <p:sldId id="681" r:id="rId8"/>
    <p:sldId id="527" r:id="rId9"/>
    <p:sldId id="809" r:id="rId10"/>
    <p:sldId id="846" r:id="rId11"/>
    <p:sldId id="817" r:id="rId12"/>
    <p:sldId id="776" r:id="rId13"/>
    <p:sldId id="847" r:id="rId14"/>
    <p:sldId id="793" r:id="rId15"/>
    <p:sldId id="837" r:id="rId16"/>
    <p:sldId id="828" r:id="rId17"/>
    <p:sldId id="840" r:id="rId18"/>
    <p:sldId id="841" r:id="rId19"/>
    <p:sldId id="836" r:id="rId20"/>
    <p:sldId id="784" r:id="rId21"/>
    <p:sldId id="827" r:id="rId22"/>
    <p:sldId id="839" r:id="rId23"/>
    <p:sldId id="845" r:id="rId24"/>
    <p:sldId id="830" r:id="rId25"/>
    <p:sldId id="808" r:id="rId26"/>
    <p:sldId id="825" r:id="rId27"/>
    <p:sldId id="810" r:id="rId28"/>
    <p:sldId id="833" r:id="rId29"/>
    <p:sldId id="834" r:id="rId30"/>
    <p:sldId id="795" r:id="rId31"/>
    <p:sldId id="798" r:id="rId32"/>
    <p:sldId id="778" r:id="rId33"/>
    <p:sldId id="829" r:id="rId34"/>
    <p:sldId id="781" r:id="rId35"/>
    <p:sldId id="826" r:id="rId36"/>
    <p:sldId id="788" r:id="rId37"/>
    <p:sldId id="789" r:id="rId38"/>
    <p:sldId id="805" r:id="rId39"/>
    <p:sldId id="838" r:id="rId40"/>
    <p:sldId id="842" r:id="rId41"/>
    <p:sldId id="848" r:id="rId42"/>
  </p:sldIdLst>
  <p:sldSz cx="12196445" cy="6858000"/>
  <p:notesSz cx="6858000" cy="9144000"/>
  <p:custDataLst>
    <p:tags r:id="rId47"/>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231B"/>
    <a:srgbClr val="F2F2F2"/>
    <a:srgbClr val="BA241C"/>
    <a:srgbClr val="F1F1F1"/>
    <a:srgbClr val="F8F8F8"/>
    <a:srgbClr val="AF2019"/>
    <a:srgbClr val="C2241C"/>
    <a:srgbClr val="DF2E25"/>
    <a:srgbClr val="FFB13F"/>
    <a:srgbClr val="EA8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49635" autoAdjust="0"/>
  </p:normalViewPr>
  <p:slideViewPr>
    <p:cSldViewPr snapToObjects="1">
      <p:cViewPr>
        <p:scale>
          <a:sx n="86" d="100"/>
          <a:sy n="86" d="100"/>
        </p:scale>
        <p:origin x="-1032" y="-144"/>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76CE9B-81DC-4E2A-9C67-CE0D35C83AA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bwMode="auto">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a:t>单击此处编辑母版标题样式</a:t>
            </a:r>
            <a:endParaRPr lang="zh-CN" noProof="0"/>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a:t>单击此处编辑母版副标题样式</a:t>
            </a:r>
            <a:endParaRPr lang="zh-CN"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838" y="6356352"/>
            <a:ext cx="2845911" cy="365125"/>
          </a:xfrm>
          <a:prstGeom prst="rect">
            <a:avLst/>
          </a:prstGeom>
        </p:spPr>
        <p:txBody>
          <a:bodyPr lIns="121944" tIns="60972" rIns="121944" bIns="60972"/>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4167228" y="6388020"/>
            <a:ext cx="3862308" cy="365125"/>
          </a:xfrm>
          <a:prstGeom prst="rect">
            <a:avLst/>
          </a:prstGeom>
        </p:spPr>
        <p:txBody>
          <a:bodyPr lIns="121944" tIns="60972" rIns="121944" bIns="60972"/>
          <a:lstStyle>
            <a:lvl1pPr>
              <a:defRPr sz="1400"/>
            </a:lvl1pPr>
          </a:lstStyle>
          <a:p>
            <a:endParaRPr lang="zh-CN" altLang="en-US"/>
          </a:p>
        </p:txBody>
      </p:sp>
      <p:sp>
        <p:nvSpPr>
          <p:cNvPr id="5" name="灯片编号占位符 4"/>
          <p:cNvSpPr>
            <a:spLocks noGrp="1"/>
          </p:cNvSpPr>
          <p:nvPr>
            <p:ph type="sldNum" sz="quarter" idx="12"/>
          </p:nvPr>
        </p:nvSpPr>
        <p:spPr>
          <a:xfrm>
            <a:off x="9940308" y="6383321"/>
            <a:ext cx="1632819" cy="406233"/>
          </a:xfrm>
          <a:prstGeom prst="rect">
            <a:avLst/>
          </a:prstGeom>
        </p:spPr>
        <p:txBody>
          <a:bodyPr lIns="121944" tIns="60972" rIns="121944" bIns="60972"/>
          <a:lstStyle>
            <a:lvl1pPr algn="ctr">
              <a:defRPr sz="1900">
                <a:latin typeface="Impact" panose="020B0806030902050204" pitchFamily="34" charset="0"/>
              </a:defRPr>
            </a:lvl1pPr>
          </a:lstStyle>
          <a:p>
            <a:fld id="{0C913308-F349-4B6D-A68A-DD1791B4A57B}" type="slidenum">
              <a:rPr lang="zh-CN" altLang="en-US" smtClean="0"/>
            </a:fld>
            <a:endParaRPr lang="zh-CN" altLang="en-US"/>
          </a:p>
        </p:txBody>
      </p:sp>
      <p:sp>
        <p:nvSpPr>
          <p:cNvPr id="34" name="矩形 14"/>
          <p:cNvSpPr/>
          <p:nvPr userDrawn="1"/>
        </p:nvSpPr>
        <p:spPr>
          <a:xfrm>
            <a:off x="9940309" y="553592"/>
            <a:ext cx="2249421" cy="571152"/>
          </a:xfrm>
          <a:custGeom>
            <a:avLst/>
            <a:gdLst>
              <a:gd name="connsiteX0" fmla="*/ 0 w 1686407"/>
              <a:gd name="connsiteY0" fmla="*/ 0 h 426825"/>
              <a:gd name="connsiteX1" fmla="*/ 1686407 w 1686407"/>
              <a:gd name="connsiteY1" fmla="*/ 0 h 426825"/>
              <a:gd name="connsiteX2" fmla="*/ 1686407 w 1686407"/>
              <a:gd name="connsiteY2" fmla="*/ 426825 h 426825"/>
              <a:gd name="connsiteX3" fmla="*/ 0 w 1686407"/>
              <a:gd name="connsiteY3" fmla="*/ 426825 h 426825"/>
              <a:gd name="connsiteX4" fmla="*/ 0 w 1686407"/>
              <a:gd name="connsiteY4" fmla="*/ 0 h 426825"/>
              <a:gd name="connsiteX0-1" fmla="*/ 0 w 1686407"/>
              <a:gd name="connsiteY0-2" fmla="*/ 0 h 428364"/>
              <a:gd name="connsiteX1-3" fmla="*/ 1686407 w 1686407"/>
              <a:gd name="connsiteY1-4" fmla="*/ 0 h 428364"/>
              <a:gd name="connsiteX2-5" fmla="*/ 1686407 w 1686407"/>
              <a:gd name="connsiteY2-6" fmla="*/ 426825 h 428364"/>
              <a:gd name="connsiteX3-7" fmla="*/ 144234 w 1686407"/>
              <a:gd name="connsiteY3-8" fmla="*/ 428364 h 428364"/>
              <a:gd name="connsiteX4-9" fmla="*/ 0 w 1686407"/>
              <a:gd name="connsiteY4-10" fmla="*/ 426825 h 428364"/>
              <a:gd name="connsiteX5" fmla="*/ 0 w 1686407"/>
              <a:gd name="connsiteY5" fmla="*/ 0 h 428364"/>
              <a:gd name="connsiteX0-11" fmla="*/ 0 w 1686407"/>
              <a:gd name="connsiteY0-12" fmla="*/ 0 h 428364"/>
              <a:gd name="connsiteX1-13" fmla="*/ 1686407 w 1686407"/>
              <a:gd name="connsiteY1-14" fmla="*/ 0 h 428364"/>
              <a:gd name="connsiteX2-15" fmla="*/ 1686407 w 1686407"/>
              <a:gd name="connsiteY2-16" fmla="*/ 426825 h 428364"/>
              <a:gd name="connsiteX3-17" fmla="*/ 144234 w 1686407"/>
              <a:gd name="connsiteY3-18" fmla="*/ 428364 h 428364"/>
              <a:gd name="connsiteX4-19" fmla="*/ 0 w 1686407"/>
              <a:gd name="connsiteY4-20" fmla="*/ 0 h 4283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86407" h="428364">
                <a:moveTo>
                  <a:pt x="0" y="0"/>
                </a:moveTo>
                <a:lnTo>
                  <a:pt x="1686407" y="0"/>
                </a:lnTo>
                <a:lnTo>
                  <a:pt x="1686407" y="426825"/>
                </a:lnTo>
                <a:lnTo>
                  <a:pt x="144234" y="428364"/>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44" tIns="60972" rIns="121944" bIns="60972"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2"/>
          <p:cNvSpPr/>
          <p:nvPr userDrawn="1"/>
        </p:nvSpPr>
        <p:spPr>
          <a:xfrm>
            <a:off x="1" y="515143"/>
            <a:ext cx="10249174" cy="570231"/>
          </a:xfrm>
          <a:custGeom>
            <a:avLst/>
            <a:gdLst>
              <a:gd name="connsiteX0" fmla="*/ 0 w 7683879"/>
              <a:gd name="connsiteY0" fmla="*/ 0 h 426825"/>
              <a:gd name="connsiteX1" fmla="*/ 7683879 w 7683879"/>
              <a:gd name="connsiteY1" fmla="*/ 0 h 426825"/>
              <a:gd name="connsiteX2" fmla="*/ 7683879 w 7683879"/>
              <a:gd name="connsiteY2" fmla="*/ 426825 h 426825"/>
              <a:gd name="connsiteX3" fmla="*/ 0 w 7683879"/>
              <a:gd name="connsiteY3" fmla="*/ 426825 h 426825"/>
              <a:gd name="connsiteX4" fmla="*/ 0 w 7683879"/>
              <a:gd name="connsiteY4" fmla="*/ 0 h 426825"/>
              <a:gd name="connsiteX0-1" fmla="*/ 0 w 7683879"/>
              <a:gd name="connsiteY0-2" fmla="*/ 848 h 427673"/>
              <a:gd name="connsiteX1-3" fmla="*/ 7526215 w 7683879"/>
              <a:gd name="connsiteY1-4" fmla="*/ 0 h 427673"/>
              <a:gd name="connsiteX2-5" fmla="*/ 7683879 w 7683879"/>
              <a:gd name="connsiteY2-6" fmla="*/ 848 h 427673"/>
              <a:gd name="connsiteX3-7" fmla="*/ 7683879 w 7683879"/>
              <a:gd name="connsiteY3-8" fmla="*/ 427673 h 427673"/>
              <a:gd name="connsiteX4-9" fmla="*/ 0 w 7683879"/>
              <a:gd name="connsiteY4-10" fmla="*/ 427673 h 427673"/>
              <a:gd name="connsiteX5" fmla="*/ 0 w 7683879"/>
              <a:gd name="connsiteY5" fmla="*/ 848 h 427673"/>
              <a:gd name="connsiteX0-11" fmla="*/ 0 w 7683879"/>
              <a:gd name="connsiteY0-12" fmla="*/ 848 h 427673"/>
              <a:gd name="connsiteX1-13" fmla="*/ 7526215 w 7683879"/>
              <a:gd name="connsiteY1-14" fmla="*/ 0 h 427673"/>
              <a:gd name="connsiteX2-15" fmla="*/ 7683879 w 7683879"/>
              <a:gd name="connsiteY2-16" fmla="*/ 427673 h 427673"/>
              <a:gd name="connsiteX3-17" fmla="*/ 0 w 7683879"/>
              <a:gd name="connsiteY3-18" fmla="*/ 427673 h 427673"/>
              <a:gd name="connsiteX4-19" fmla="*/ 0 w 7683879"/>
              <a:gd name="connsiteY4-20" fmla="*/ 848 h 42767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83879" h="427673">
                <a:moveTo>
                  <a:pt x="0" y="848"/>
                </a:moveTo>
                <a:lnTo>
                  <a:pt x="7526215" y="0"/>
                </a:lnTo>
                <a:lnTo>
                  <a:pt x="7683879" y="427673"/>
                </a:lnTo>
                <a:lnTo>
                  <a:pt x="0" y="427673"/>
                </a:lnTo>
                <a:lnTo>
                  <a:pt x="0" y="848"/>
                </a:lnTo>
                <a:close/>
              </a:path>
            </a:pathLst>
          </a:cu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44" tIns="60972" rIns="121944" bIns="60972"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菱形 36"/>
          <p:cNvSpPr/>
          <p:nvPr userDrawn="1"/>
        </p:nvSpPr>
        <p:spPr>
          <a:xfrm>
            <a:off x="435680" y="668309"/>
            <a:ext cx="302781" cy="297625"/>
          </a:xfrm>
          <a:prstGeom prst="diamond">
            <a:avLst/>
          </a:prstGeom>
          <a:gradFill flip="none" rotWithShape="1">
            <a:gsLst>
              <a:gs pos="0">
                <a:schemeClr val="bg1"/>
              </a:gs>
              <a:gs pos="100000">
                <a:schemeClr val="bg1">
                  <a:lumMod val="80000"/>
                </a:schemeClr>
              </a:gs>
            </a:gsLst>
            <a:lin ang="13500000" scaled="1"/>
            <a:tileRect/>
          </a:gradFill>
          <a:ln>
            <a:noFill/>
          </a:ln>
          <a:effectLst>
            <a:outerShdw blurRad="76200" dist="50800" dir="462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44" tIns="60972" rIns="121944" bIns="60972"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8" name="菱形 37"/>
          <p:cNvSpPr/>
          <p:nvPr userDrawn="1"/>
        </p:nvSpPr>
        <p:spPr>
          <a:xfrm>
            <a:off x="335492" y="644691"/>
            <a:ext cx="235616" cy="231603"/>
          </a:xfrm>
          <a:prstGeom prst="diamond">
            <a:avLst/>
          </a:prstGeom>
          <a:gradFill flip="none" rotWithShape="1">
            <a:gsLst>
              <a:gs pos="0">
                <a:schemeClr val="bg1"/>
              </a:gs>
              <a:gs pos="100000">
                <a:schemeClr val="bg1">
                  <a:lumMod val="80000"/>
                </a:schemeClr>
              </a:gs>
            </a:gsLst>
            <a:lin ang="13500000" scaled="1"/>
            <a:tileRect/>
          </a:gradFill>
          <a:ln>
            <a:noFill/>
          </a:ln>
          <a:effectLst>
            <a:outerShdw blurRad="76200" dist="50800" dir="462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44" tIns="60972" rIns="121944" bIns="60972"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0-#ppt_w/2"/>
                                          </p:val>
                                        </p:tav>
                                        <p:tav tm="100000">
                                          <p:val>
                                            <p:strVal val="#ppt_x"/>
                                          </p:val>
                                        </p:tav>
                                      </p:tavLst>
                                    </p:anim>
                                    <p:anim calcmode="lin" valueType="num">
                                      <p:cBhvr additive="base">
                                        <p:cTn id="14" dur="500" fill="hold"/>
                                        <p:tgtEl>
                                          <p:spTgt spid="35"/>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1+#ppt_w/2"/>
                                          </p:val>
                                        </p:tav>
                                        <p:tav tm="100000">
                                          <p:val>
                                            <p:strVal val="#ppt_x"/>
                                          </p:val>
                                        </p:tav>
                                      </p:tavLst>
                                    </p:anim>
                                    <p:anim calcmode="lin" valueType="num">
                                      <p:cBhvr additive="base">
                                        <p:cTn id="18" dur="500" fill="hold"/>
                                        <p:tgtEl>
                                          <p:spTgt spid="3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500"/>
                                        <p:tgtEl>
                                          <p:spTgt spid="3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4" grpId="0" animBg="1"/>
      <p:bldP spid="35" grpId="0" animBg="1"/>
      <p:bldP spid="37" grpId="0" animBg="1"/>
      <p:bldP spid="38"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userDrawn="1">
            <p:ph type="title"/>
          </p:nvPr>
        </p:nvSpPr>
        <p:spPr/>
        <p:txBody>
          <a:bodyPr/>
          <a:lstStyle>
            <a:lvl1pPr>
              <a:defRPr>
                <a:solidFill>
                  <a:schemeClr val="tx2"/>
                </a:solidFill>
              </a:defRPr>
            </a:lvl1pPr>
          </a:lstStyle>
          <a:p>
            <a:r>
              <a:rPr lang="zh-CN" altLang="en-US"/>
              <a:t>单击此处编辑母版标题样式</a:t>
            </a:r>
            <a:endParaRPr lang="zh-CN" altLang="en-US"/>
          </a:p>
        </p:txBody>
      </p:sp>
      <p:sp>
        <p:nvSpPr>
          <p:cNvPr id="3" name="内容占位符 2"/>
          <p:cNvSpPr>
            <a:spLocks noGrp="1"/>
          </p:cNvSpPr>
          <p:nvPr userDrawn="1">
            <p:ph idx="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endParaRPr lang="zh-CN" dirty="0"/>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endParaRPr lang="zh-CN" dirty="0"/>
          </a:p>
          <a:p>
            <a:pPr lvl="1"/>
            <a:r>
              <a:rPr lang="zh-CN" dirty="0"/>
              <a:t>第二级</a:t>
            </a:r>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fontAlgn="base">
        <a:spcBef>
          <a:spcPct val="0"/>
        </a:spcBef>
        <a:spcAft>
          <a:spcPct val="0"/>
        </a:spcAft>
        <a:defRPr sz="2400">
          <a:solidFill>
            <a:schemeClr val="tx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anose="02010609030101010101"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1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35.jpeg"/><Relationship Id="rId1" Type="http://schemas.openxmlformats.org/officeDocument/2006/relationships/image" Target="../media/image34.jpe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jpeg"/><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image" Target="../media/image3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45.jpeg"/><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image" Target="../media/image42.jpe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49.jpeg"/><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46.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3.xml"/><Relationship Id="rId2" Type="http://schemas.openxmlformats.org/officeDocument/2006/relationships/tags" Target="../tags/tag1.xml"/><Relationship Id="rId1" Type="http://schemas.openxmlformats.org/officeDocument/2006/relationships/image" Target="../media/image17.jpe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image" Target="../media/image56.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60.jpeg"/><Relationship Id="rId1" Type="http://schemas.openxmlformats.org/officeDocument/2006/relationships/image" Target="../media/image59.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62.jpeg"/><Relationship Id="rId1" Type="http://schemas.openxmlformats.org/officeDocument/2006/relationships/image" Target="../media/image61.jpe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image" Target="../media/image63.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image" Target="../media/image66.jpe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image" Target="../media/image69.jpe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image" Target="../media/image72.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78.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79.jpe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2.xml"/><Relationship Id="rId4" Type="http://schemas.openxmlformats.org/officeDocument/2006/relationships/image" Target="../media/image83.jpeg"/><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image" Target="../media/image80.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84.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85.jpeg"/></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7.xml"/><Relationship Id="rId4" Type="http://schemas.openxmlformats.org/officeDocument/2006/relationships/image" Target="../media/image87.png"/><Relationship Id="rId3" Type="http://schemas.openxmlformats.org/officeDocument/2006/relationships/image" Target="../media/image86.jpeg"/><Relationship Id="rId2" Type="http://schemas.openxmlformats.org/officeDocument/2006/relationships/image" Target="../media/image15.jpeg"/><Relationship Id="rId1" Type="http://schemas.openxmlformats.org/officeDocument/2006/relationships/image" Target="../media/image14.jpe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bwMode="auto">
          <a:xfrm>
            <a:off x="-1" y="1433016"/>
            <a:ext cx="12196763" cy="4462818"/>
          </a:xfrm>
          <a:prstGeom prst="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2" name="图片 1"/>
          <p:cNvPicPr>
            <a:picLocks noChangeAspect="1"/>
          </p:cNvPicPr>
          <p:nvPr/>
        </p:nvPicPr>
        <p:blipFill>
          <a:blip r:embed="rId2" cstate="print"/>
          <a:stretch>
            <a:fillRect/>
          </a:stretch>
        </p:blipFill>
        <p:spPr>
          <a:xfrm>
            <a:off x="-1" y="1487606"/>
            <a:ext cx="12196763" cy="4343323"/>
          </a:xfrm>
          <a:prstGeom prst="rect">
            <a:avLst/>
          </a:prstGeom>
        </p:spPr>
      </p:pic>
      <p:sp>
        <p:nvSpPr>
          <p:cNvPr id="38" name="Rectangle 3"/>
          <p:cNvSpPr txBox="1">
            <a:spLocks noChangeArrowheads="1"/>
          </p:cNvSpPr>
          <p:nvPr/>
        </p:nvSpPr>
        <p:spPr bwMode="auto">
          <a:xfrm>
            <a:off x="697781" y="2995643"/>
            <a:ext cx="10801200" cy="8194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4400" b="1" dirty="0" smtClean="0">
                <a:solidFill>
                  <a:schemeClr val="accent1"/>
                </a:solidFill>
                <a:latin typeface="+mj-ea"/>
              </a:rPr>
              <a:t>充分发挥基层党建引领作用 助推乡村振兴</a:t>
            </a:r>
            <a:endParaRPr lang="zh-CN" altLang="zh-CN" sz="4400" b="1" dirty="0">
              <a:solidFill>
                <a:schemeClr val="accent1"/>
              </a:solidFill>
              <a:latin typeface="+mj-ea"/>
            </a:endParaRPr>
          </a:p>
        </p:txBody>
      </p:sp>
      <p:sp>
        <p:nvSpPr>
          <p:cNvPr id="39" name="TextBox 35"/>
          <p:cNvSpPr txBox="1"/>
          <p:nvPr/>
        </p:nvSpPr>
        <p:spPr>
          <a:xfrm>
            <a:off x="3218061" y="3820978"/>
            <a:ext cx="5760640" cy="400110"/>
          </a:xfrm>
          <a:prstGeom prst="rect">
            <a:avLst/>
          </a:prstGeom>
          <a:noFill/>
        </p:spPr>
        <p:txBody>
          <a:bodyPr wrap="square" rtlCol="0">
            <a:spAutoFit/>
          </a:bodyPr>
          <a:lstStyle/>
          <a:p>
            <a:pPr algn="ctr"/>
            <a:r>
              <a:rPr lang="zh-CN" altLang="en-US" sz="2000" dirty="0" smtClean="0">
                <a:solidFill>
                  <a:schemeClr val="bg2">
                    <a:lumMod val="20000"/>
                    <a:lumOff val="80000"/>
                  </a:schemeClr>
                </a:solidFill>
                <a:latin typeface="微软雅黑" panose="020B0503020204020204" pitchFamily="34" charset="-122"/>
                <a:ea typeface="微软雅黑" panose="020B0503020204020204" pitchFamily="34" charset="-122"/>
              </a:rPr>
              <a:t>中共涪陵区南沱镇睦和村党支部书记  刘家奇</a:t>
            </a:r>
            <a:endParaRPr lang="en-US" altLang="zh-CN" sz="2000" dirty="0">
              <a:solidFill>
                <a:schemeClr val="bg2">
                  <a:lumMod val="20000"/>
                  <a:lumOff val="80000"/>
                </a:schemeClr>
              </a:solidFill>
              <a:latin typeface="微软雅黑" panose="020B0503020204020204" pitchFamily="34" charset="-122"/>
              <a:ea typeface="微软雅黑" panose="020B0503020204020204" pitchFamily="34" charset="-122"/>
            </a:endParaRPr>
          </a:p>
        </p:txBody>
      </p:sp>
      <p:pic>
        <p:nvPicPr>
          <p:cNvPr id="11" name="Picture 3" descr="F:\Temp\400页超强PPT模板\素材\党政PNG\3b56bf19b1bbc736cc1a7e63814803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03803" y="219047"/>
            <a:ext cx="3554922" cy="24279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7638">
        <p:blinds dir="vert"/>
      </p:transition>
    </mc:Choice>
    <mc:Fallback>
      <p:transition spd="slow" advTm="763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9"/>
          <p:cNvSpPr/>
          <p:nvPr/>
        </p:nvSpPr>
        <p:spPr bwMode="auto">
          <a:xfrm>
            <a:off x="0" y="1388517"/>
            <a:ext cx="3403600" cy="3941762"/>
          </a:xfrm>
          <a:custGeom>
            <a:avLst/>
            <a:gdLst>
              <a:gd name="T0" fmla="*/ 0 w 4464"/>
              <a:gd name="T1" fmla="*/ 0 h 5141"/>
              <a:gd name="T2" fmla="*/ 3837 w 4464"/>
              <a:gd name="T3" fmla="*/ 0 h 5141"/>
              <a:gd name="T4" fmla="*/ 4464 w 4464"/>
              <a:gd name="T5" fmla="*/ 2570 h 5141"/>
              <a:gd name="T6" fmla="*/ 3837 w 4464"/>
              <a:gd name="T7" fmla="*/ 5141 h 5141"/>
              <a:gd name="T8" fmla="*/ 0 w 4464"/>
              <a:gd name="T9" fmla="*/ 5141 h 5141"/>
              <a:gd name="T10" fmla="*/ 0 w 4464"/>
              <a:gd name="T11" fmla="*/ 0 h 5141"/>
            </a:gdLst>
            <a:ahLst/>
            <a:cxnLst>
              <a:cxn ang="0">
                <a:pos x="T0" y="T1"/>
              </a:cxn>
              <a:cxn ang="0">
                <a:pos x="T2" y="T3"/>
              </a:cxn>
              <a:cxn ang="0">
                <a:pos x="T4" y="T5"/>
              </a:cxn>
              <a:cxn ang="0">
                <a:pos x="T6" y="T7"/>
              </a:cxn>
              <a:cxn ang="0">
                <a:pos x="T8" y="T9"/>
              </a:cxn>
              <a:cxn ang="0">
                <a:pos x="T10" y="T11"/>
              </a:cxn>
            </a:cxnLst>
            <a:rect l="0" t="0" r="r" b="b"/>
            <a:pathLst>
              <a:path w="4464" h="5141">
                <a:moveTo>
                  <a:pt x="0" y="0"/>
                </a:moveTo>
                <a:lnTo>
                  <a:pt x="3837" y="0"/>
                </a:lnTo>
                <a:lnTo>
                  <a:pt x="4464" y="2570"/>
                </a:lnTo>
                <a:lnTo>
                  <a:pt x="3837" y="5141"/>
                </a:lnTo>
                <a:lnTo>
                  <a:pt x="0" y="5141"/>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4" name="Freeform 20"/>
          <p:cNvSpPr/>
          <p:nvPr/>
        </p:nvSpPr>
        <p:spPr bwMode="auto">
          <a:xfrm>
            <a:off x="3060377" y="1388517"/>
            <a:ext cx="9145588" cy="3941762"/>
          </a:xfrm>
          <a:custGeom>
            <a:avLst/>
            <a:gdLst>
              <a:gd name="T0" fmla="*/ 0 w 11997"/>
              <a:gd name="T1" fmla="*/ 0 h 5141"/>
              <a:gd name="T2" fmla="*/ 11997 w 11997"/>
              <a:gd name="T3" fmla="*/ 0 h 5141"/>
              <a:gd name="T4" fmla="*/ 11997 w 11997"/>
              <a:gd name="T5" fmla="*/ 5141 h 5141"/>
              <a:gd name="T6" fmla="*/ 0 w 11997"/>
              <a:gd name="T7" fmla="*/ 5141 h 5141"/>
              <a:gd name="T8" fmla="*/ 627 w 11997"/>
              <a:gd name="T9" fmla="*/ 2570 h 5141"/>
              <a:gd name="T10" fmla="*/ 0 w 11997"/>
              <a:gd name="T11" fmla="*/ 0 h 5141"/>
            </a:gdLst>
            <a:ahLst/>
            <a:cxnLst>
              <a:cxn ang="0">
                <a:pos x="T0" y="T1"/>
              </a:cxn>
              <a:cxn ang="0">
                <a:pos x="T2" y="T3"/>
              </a:cxn>
              <a:cxn ang="0">
                <a:pos x="T4" y="T5"/>
              </a:cxn>
              <a:cxn ang="0">
                <a:pos x="T6" y="T7"/>
              </a:cxn>
              <a:cxn ang="0">
                <a:pos x="T8" y="T9"/>
              </a:cxn>
              <a:cxn ang="0">
                <a:pos x="T10" y="T11"/>
              </a:cxn>
            </a:cxnLst>
            <a:rect l="0" t="0" r="r" b="b"/>
            <a:pathLst>
              <a:path w="11997" h="5141">
                <a:moveTo>
                  <a:pt x="0" y="0"/>
                </a:moveTo>
                <a:lnTo>
                  <a:pt x="11997" y="0"/>
                </a:lnTo>
                <a:lnTo>
                  <a:pt x="11997" y="5141"/>
                </a:lnTo>
                <a:lnTo>
                  <a:pt x="0" y="5141"/>
                </a:lnTo>
                <a:lnTo>
                  <a:pt x="627" y="2570"/>
                </a:lnTo>
                <a:lnTo>
                  <a:pt x="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9" name="矩形 38"/>
          <p:cNvSpPr/>
          <p:nvPr/>
        </p:nvSpPr>
        <p:spPr>
          <a:xfrm>
            <a:off x="3913242" y="1995856"/>
            <a:ext cx="7225699" cy="2708434"/>
          </a:xfrm>
          <a:prstGeom prst="rect">
            <a:avLst/>
          </a:prstGeom>
          <a:noFill/>
          <a:ln>
            <a:noFill/>
          </a:ln>
        </p:spPr>
        <p:txBody>
          <a:bodyPr vert="horz" wrap="square" lIns="0" tIns="0" rIns="0" bIns="0" numCol="1" anchor="t" anchorCtr="0" compatLnSpc="1">
            <a:spAutoFit/>
          </a:bodyPr>
          <a:lstStyle/>
          <a:p>
            <a:r>
              <a:rPr lang="zh-CN" altLang="en-US" sz="8800" b="1" dirty="0" smtClean="0">
                <a:solidFill>
                  <a:schemeClr val="accent1"/>
                </a:solidFill>
                <a:latin typeface="+mj-ea"/>
                <a:ea typeface="+mj-ea"/>
              </a:rPr>
              <a:t>睦和村发展历程</a:t>
            </a:r>
            <a:endParaRPr lang="en-US" altLang="zh-CN" sz="8800" b="1" dirty="0">
              <a:solidFill>
                <a:schemeClr val="accent1"/>
              </a:solidFill>
              <a:latin typeface="+mj-ea"/>
              <a:ea typeface="+mj-ea"/>
            </a:endParaRPr>
          </a:p>
        </p:txBody>
      </p:sp>
      <p:grpSp>
        <p:nvGrpSpPr>
          <p:cNvPr id="2" name="组合 1"/>
          <p:cNvGrpSpPr/>
          <p:nvPr/>
        </p:nvGrpSpPr>
        <p:grpSpPr>
          <a:xfrm>
            <a:off x="746125" y="2349800"/>
            <a:ext cx="1968500" cy="1989631"/>
            <a:chOff x="746125" y="2349800"/>
            <a:chExt cx="1968500" cy="1989631"/>
          </a:xfrm>
        </p:grpSpPr>
        <p:sp>
          <p:nvSpPr>
            <p:cNvPr id="25" name="矩形: 圆角 24"/>
            <p:cNvSpPr/>
            <p:nvPr/>
          </p:nvSpPr>
          <p:spPr bwMode="auto">
            <a:xfrm>
              <a:off x="746125" y="2428081"/>
              <a:ext cx="1968500" cy="1911350"/>
            </a:xfrm>
            <a:prstGeom prst="roundRect">
              <a:avLst>
                <a:gd name="adj" fmla="val 9108"/>
              </a:avLst>
            </a:prstGeom>
            <a:noFill/>
            <a:ln w="762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1197161" y="2349800"/>
              <a:ext cx="1162498" cy="1862048"/>
            </a:xfrm>
            <a:prstGeom prst="rect">
              <a:avLst/>
            </a:prstGeom>
            <a:noFill/>
          </p:spPr>
          <p:txBody>
            <a:bodyPr wrap="none" rtlCol="0">
              <a:spAutoFit/>
            </a:bodyPr>
            <a:lstStyle/>
            <a:p>
              <a:pPr algn="ctr"/>
              <a:r>
                <a:rPr lang="en-US" altLang="zh-CN" sz="11500" dirty="0" smtClean="0">
                  <a:solidFill>
                    <a:schemeClr val="accent1"/>
                  </a:solidFill>
                  <a:latin typeface="Lifeline JL" panose="00000400000000000000" pitchFamily="2" charset="0"/>
                </a:rPr>
                <a:t>02</a:t>
              </a:r>
              <a:endParaRPr lang="zh-CN" altLang="en-US" sz="11500" dirty="0">
                <a:solidFill>
                  <a:schemeClr val="accent1"/>
                </a:solidFill>
                <a:latin typeface="Lifeline JL" panose="00000400000000000000" pitchFamily="2" charset="0"/>
              </a:endParaRPr>
            </a:p>
          </p:txBody>
        </p:sp>
      </p:grpSp>
    </p:spTree>
  </p:cSld>
  <p:clrMapOvr>
    <a:masterClrMapping/>
  </p:clrMapOvr>
  <p:transition spd="slow" advTm="4286">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bwMode="auto">
          <a:xfrm>
            <a:off x="9122717" y="3717032"/>
            <a:ext cx="1133644" cy="316165"/>
          </a:xfrm>
          <a:prstGeom prst="rect">
            <a:avLst/>
          </a:prstGeom>
          <a:solidFill>
            <a:schemeClr val="tx2"/>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p:txBody>
      </p:sp>
      <p:sp>
        <p:nvSpPr>
          <p:cNvPr id="24" name="TextBox 23"/>
          <p:cNvSpPr txBox="1"/>
          <p:nvPr/>
        </p:nvSpPr>
        <p:spPr>
          <a:xfrm>
            <a:off x="447166" y="211929"/>
            <a:ext cx="34189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2.1 </a:t>
            </a:r>
            <a:r>
              <a:rPr lang="zh-CN" altLang="en-US" dirty="0" smtClean="0">
                <a:solidFill>
                  <a:schemeClr val="tx2"/>
                </a:solidFill>
              </a:rPr>
              <a:t>睦和村发展历程</a:t>
            </a:r>
            <a:endParaRPr lang="zh-CN" altLang="en-US" dirty="0">
              <a:solidFill>
                <a:schemeClr val="tx2"/>
              </a:solidFill>
            </a:endParaRPr>
          </a:p>
        </p:txBody>
      </p:sp>
      <p:grpSp>
        <p:nvGrpSpPr>
          <p:cNvPr id="2"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7" name="Line 6"/>
          <p:cNvSpPr>
            <a:spLocks noChangeShapeType="1"/>
          </p:cNvSpPr>
          <p:nvPr/>
        </p:nvSpPr>
        <p:spPr bwMode="auto">
          <a:xfrm>
            <a:off x="1934261" y="1840832"/>
            <a:ext cx="0" cy="5017168"/>
          </a:xfrm>
          <a:prstGeom prst="line">
            <a:avLst/>
          </a:prstGeom>
          <a:noFill/>
          <a:ln w="12700" cap="flat">
            <a:solidFill>
              <a:srgbClr val="716F6E"/>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6" name="组合 7"/>
          <p:cNvGrpSpPr/>
          <p:nvPr/>
        </p:nvGrpSpPr>
        <p:grpSpPr>
          <a:xfrm>
            <a:off x="1786624" y="1988690"/>
            <a:ext cx="288925" cy="288925"/>
            <a:chOff x="957263" y="3209925"/>
            <a:chExt cx="288925" cy="288925"/>
          </a:xfrm>
        </p:grpSpPr>
        <p:sp>
          <p:nvSpPr>
            <p:cNvPr id="9"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10"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 name="矩形 10"/>
          <p:cNvSpPr/>
          <p:nvPr/>
        </p:nvSpPr>
        <p:spPr>
          <a:xfrm>
            <a:off x="2123174" y="1840832"/>
            <a:ext cx="5343359" cy="646331"/>
          </a:xfrm>
          <a:prstGeom prst="rect">
            <a:avLst/>
          </a:prstGeom>
          <a:noFill/>
        </p:spPr>
        <p:txBody>
          <a:bodyPr wrap="square" rtlCol="0">
            <a:spAutoFit/>
          </a:bodyPr>
          <a:lstStyle/>
          <a:p>
            <a:pPr algn="just"/>
            <a:r>
              <a:rPr lang="zh-CN" altLang="en-US" dirty="0" smtClean="0">
                <a:solidFill>
                  <a:schemeClr val="tx2"/>
                </a:solidFill>
                <a:latin typeface="+mj-ea"/>
                <a:ea typeface="+mj-ea"/>
              </a:rPr>
              <a:t>抓住了三峡移民搬迁安置机遇，推行农业产业结构调整发展之路。</a:t>
            </a:r>
            <a:endParaRPr lang="zh-CN" altLang="zh-CN" dirty="0">
              <a:solidFill>
                <a:schemeClr val="tx2"/>
              </a:solidFill>
              <a:latin typeface="+mj-ea"/>
              <a:ea typeface="+mj-ea"/>
            </a:endParaRPr>
          </a:p>
        </p:txBody>
      </p:sp>
      <p:sp>
        <p:nvSpPr>
          <p:cNvPr id="12" name="Freeform 5"/>
          <p:cNvSpPr/>
          <p:nvPr/>
        </p:nvSpPr>
        <p:spPr bwMode="auto">
          <a:xfrm>
            <a:off x="1846858" y="1607090"/>
            <a:ext cx="219075" cy="192088"/>
          </a:xfrm>
          <a:custGeom>
            <a:avLst/>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6" name="对角圆角矩形 42"/>
          <p:cNvSpPr/>
          <p:nvPr/>
        </p:nvSpPr>
        <p:spPr bwMode="auto">
          <a:xfrm>
            <a:off x="769899" y="926432"/>
            <a:ext cx="6552618" cy="643246"/>
          </a:xfrm>
          <a:prstGeom prst="round2DiagRect">
            <a:avLst/>
          </a:prstGeom>
          <a:solidFill>
            <a:schemeClr val="tx1"/>
          </a:solidFill>
          <a:ln w="38100" cap="flat">
            <a:solidFill>
              <a:schemeClr val="accent1"/>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7" name="TextBox 43"/>
          <p:cNvSpPr txBox="1"/>
          <p:nvPr/>
        </p:nvSpPr>
        <p:spPr>
          <a:xfrm>
            <a:off x="880528" y="1052736"/>
            <a:ext cx="6441989" cy="400110"/>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r>
              <a:rPr lang="zh-CN" altLang="en-US" sz="2000" dirty="0" smtClean="0">
                <a:solidFill>
                  <a:schemeClr val="accent1"/>
                </a:solidFill>
              </a:rPr>
              <a:t>睦和村产业发展历程：</a:t>
            </a:r>
            <a:r>
              <a:rPr lang="zh-CN" altLang="en-US" sz="1600" dirty="0" smtClean="0">
                <a:solidFill>
                  <a:schemeClr val="accent1"/>
                </a:solidFill>
              </a:rPr>
              <a:t>五大机遇促乡村振兴在睦和落地生根</a:t>
            </a:r>
            <a:endParaRPr lang="zh-CN" altLang="en-US" sz="1600" dirty="0">
              <a:solidFill>
                <a:schemeClr val="accent1"/>
              </a:solidFill>
            </a:endParaRPr>
          </a:p>
        </p:txBody>
      </p:sp>
      <p:sp>
        <p:nvSpPr>
          <p:cNvPr id="3" name="文本框 2"/>
          <p:cNvSpPr txBox="1"/>
          <p:nvPr/>
        </p:nvSpPr>
        <p:spPr>
          <a:xfrm>
            <a:off x="595598" y="1988840"/>
            <a:ext cx="1182303" cy="307777"/>
          </a:xfrm>
          <a:prstGeom prst="rect">
            <a:avLst/>
          </a:prstGeom>
          <a:solidFill>
            <a:schemeClr val="tx1"/>
          </a:solidFill>
        </p:spPr>
        <p:txBody>
          <a:bodyPr wrap="square" rtlCol="0">
            <a:spAutoFit/>
          </a:bodyPr>
          <a:lstStyle/>
          <a:p>
            <a:r>
              <a:rPr lang="zh-CN" altLang="en-US" sz="1400" dirty="0" smtClean="0">
                <a:solidFill>
                  <a:schemeClr val="accent1"/>
                </a:solidFill>
                <a:latin typeface="+mn-ea"/>
                <a:ea typeface="+mn-ea"/>
              </a:rPr>
              <a:t>第一大机遇</a:t>
            </a:r>
            <a:endParaRPr lang="zh-CN" altLang="en-US" sz="1400" dirty="0">
              <a:solidFill>
                <a:schemeClr val="accent1"/>
              </a:solidFill>
              <a:latin typeface="+mn-ea"/>
              <a:ea typeface="+mn-ea"/>
            </a:endParaRPr>
          </a:p>
        </p:txBody>
      </p:sp>
      <p:grpSp>
        <p:nvGrpSpPr>
          <p:cNvPr id="8" name="组合 20"/>
          <p:cNvGrpSpPr/>
          <p:nvPr/>
        </p:nvGrpSpPr>
        <p:grpSpPr>
          <a:xfrm>
            <a:off x="1786624" y="2818869"/>
            <a:ext cx="288925" cy="288925"/>
            <a:chOff x="957263" y="3209925"/>
            <a:chExt cx="288925" cy="288925"/>
          </a:xfrm>
        </p:grpSpPr>
        <p:sp>
          <p:nvSpPr>
            <p:cNvPr id="22"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23"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 name="矩形 27"/>
          <p:cNvSpPr/>
          <p:nvPr/>
        </p:nvSpPr>
        <p:spPr>
          <a:xfrm>
            <a:off x="2123174" y="2671011"/>
            <a:ext cx="5343359" cy="615553"/>
          </a:xfrm>
          <a:prstGeom prst="rect">
            <a:avLst/>
          </a:prstGeom>
          <a:noFill/>
        </p:spPr>
        <p:txBody>
          <a:bodyPr wrap="square" rtlCol="0">
            <a:spAutoFit/>
          </a:bodyPr>
          <a:lstStyle/>
          <a:p>
            <a:pPr algn="just"/>
            <a:r>
              <a:rPr lang="zh-CN" altLang="en-US" sz="1700" smtClean="0">
                <a:solidFill>
                  <a:schemeClr val="tx2"/>
                </a:solidFill>
                <a:latin typeface="+mj-ea"/>
                <a:ea typeface="+mj-ea"/>
              </a:rPr>
              <a:t>抓住了重</a:t>
            </a:r>
            <a:r>
              <a:rPr lang="zh-CN" altLang="en-US" sz="1700" dirty="0" smtClean="0">
                <a:solidFill>
                  <a:schemeClr val="tx2"/>
                </a:solidFill>
                <a:latin typeface="+mj-ea"/>
                <a:ea typeface="+mj-ea"/>
              </a:rPr>
              <a:t>庆市社会主义新农村建设“千百工程”</a:t>
            </a:r>
            <a:br>
              <a:rPr lang="en-US" altLang="zh-CN" sz="1700" dirty="0" smtClean="0">
                <a:solidFill>
                  <a:schemeClr val="tx2"/>
                </a:solidFill>
                <a:latin typeface="+mj-ea"/>
                <a:ea typeface="+mj-ea"/>
              </a:rPr>
            </a:br>
            <a:r>
              <a:rPr lang="zh-CN" altLang="en-US" sz="1700" dirty="0" smtClean="0">
                <a:solidFill>
                  <a:schemeClr val="tx2"/>
                </a:solidFill>
                <a:latin typeface="+mj-ea"/>
                <a:ea typeface="+mj-ea"/>
              </a:rPr>
              <a:t>示范村创建机遇，切实改善全村基础设施建设。</a:t>
            </a:r>
            <a:endParaRPr lang="zh-CN" altLang="en-US" sz="1700" dirty="0" smtClean="0">
              <a:solidFill>
                <a:schemeClr val="tx2"/>
              </a:solidFill>
              <a:latin typeface="+mj-ea"/>
              <a:ea typeface="+mj-ea"/>
            </a:endParaRPr>
          </a:p>
        </p:txBody>
      </p:sp>
      <p:sp>
        <p:nvSpPr>
          <p:cNvPr id="29" name="文本框 28"/>
          <p:cNvSpPr txBox="1"/>
          <p:nvPr/>
        </p:nvSpPr>
        <p:spPr>
          <a:xfrm>
            <a:off x="595598" y="2833191"/>
            <a:ext cx="1110295" cy="307777"/>
          </a:xfrm>
          <a:prstGeom prst="rect">
            <a:avLst/>
          </a:prstGeom>
          <a:solidFill>
            <a:schemeClr val="tx1"/>
          </a:solidFill>
        </p:spPr>
        <p:txBody>
          <a:bodyPr wrap="square" rtlCol="0">
            <a:spAutoFit/>
          </a:bodyPr>
          <a:lstStyle/>
          <a:p>
            <a:r>
              <a:rPr lang="zh-CN" altLang="en-US" sz="1400" dirty="0" smtClean="0">
                <a:solidFill>
                  <a:schemeClr val="accent1"/>
                </a:solidFill>
                <a:latin typeface="+mn-ea"/>
                <a:ea typeface="+mn-ea"/>
              </a:rPr>
              <a:t>第二大机遇</a:t>
            </a:r>
            <a:endParaRPr lang="zh-CN" altLang="en-US" sz="1400" dirty="0">
              <a:solidFill>
                <a:schemeClr val="accent1"/>
              </a:solidFill>
              <a:latin typeface="+mn-ea"/>
              <a:ea typeface="+mn-ea"/>
            </a:endParaRPr>
          </a:p>
        </p:txBody>
      </p:sp>
      <p:grpSp>
        <p:nvGrpSpPr>
          <p:cNvPr id="13" name="组合 29"/>
          <p:cNvGrpSpPr/>
          <p:nvPr/>
        </p:nvGrpSpPr>
        <p:grpSpPr>
          <a:xfrm>
            <a:off x="1786624" y="3697174"/>
            <a:ext cx="288925" cy="288925"/>
            <a:chOff x="957263" y="3209925"/>
            <a:chExt cx="288925" cy="288925"/>
          </a:xfrm>
        </p:grpSpPr>
        <p:sp>
          <p:nvSpPr>
            <p:cNvPr id="31"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32"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矩形 32"/>
          <p:cNvSpPr/>
          <p:nvPr/>
        </p:nvSpPr>
        <p:spPr>
          <a:xfrm>
            <a:off x="2123174" y="3549316"/>
            <a:ext cx="5343359" cy="646331"/>
          </a:xfrm>
          <a:prstGeom prst="rect">
            <a:avLst/>
          </a:prstGeom>
          <a:noFill/>
        </p:spPr>
        <p:txBody>
          <a:bodyPr wrap="square" rtlCol="0">
            <a:spAutoFit/>
          </a:bodyPr>
          <a:lstStyle/>
          <a:p>
            <a:pPr algn="just"/>
            <a:r>
              <a:rPr lang="zh-CN" altLang="en-US" dirty="0" smtClean="0">
                <a:solidFill>
                  <a:schemeClr val="tx2"/>
                </a:solidFill>
                <a:latin typeface="+mj-ea"/>
                <a:ea typeface="+mj-ea"/>
              </a:rPr>
              <a:t>抓住了重庆市“三峡移民生态家园富民工程示范村”</a:t>
            </a:r>
            <a:br>
              <a:rPr lang="en-US" altLang="zh-CN" dirty="0" smtClean="0">
                <a:solidFill>
                  <a:schemeClr val="tx2"/>
                </a:solidFill>
                <a:latin typeface="+mj-ea"/>
                <a:ea typeface="+mj-ea"/>
              </a:rPr>
            </a:br>
            <a:r>
              <a:rPr lang="zh-CN" altLang="en-US" dirty="0" smtClean="0">
                <a:solidFill>
                  <a:schemeClr val="tx2"/>
                </a:solidFill>
                <a:latin typeface="+mj-ea"/>
                <a:ea typeface="+mj-ea"/>
              </a:rPr>
              <a:t>创建机遇，对全村的人居环境进行了有效改善提升。</a:t>
            </a:r>
            <a:endParaRPr lang="zh-CN" altLang="zh-CN" dirty="0">
              <a:solidFill>
                <a:schemeClr val="tx2"/>
              </a:solidFill>
              <a:latin typeface="+mj-ea"/>
              <a:ea typeface="+mj-ea"/>
            </a:endParaRPr>
          </a:p>
        </p:txBody>
      </p:sp>
      <p:sp>
        <p:nvSpPr>
          <p:cNvPr id="34" name="文本框 33"/>
          <p:cNvSpPr txBox="1"/>
          <p:nvPr/>
        </p:nvSpPr>
        <p:spPr>
          <a:xfrm>
            <a:off x="553765" y="3704982"/>
            <a:ext cx="1182303" cy="300082"/>
          </a:xfrm>
          <a:prstGeom prst="rect">
            <a:avLst/>
          </a:prstGeom>
          <a:solidFill>
            <a:schemeClr val="tx1"/>
          </a:solidFill>
        </p:spPr>
        <p:txBody>
          <a:bodyPr wrap="square" rtlCol="0">
            <a:spAutoFit/>
          </a:bodyPr>
          <a:lstStyle/>
          <a:p>
            <a:r>
              <a:rPr lang="zh-CN" altLang="en-US" sz="1350" dirty="0" smtClean="0">
                <a:solidFill>
                  <a:schemeClr val="accent1"/>
                </a:solidFill>
                <a:latin typeface="+mn-ea"/>
                <a:ea typeface="+mn-ea"/>
              </a:rPr>
              <a:t>第三大机遇</a:t>
            </a:r>
            <a:endParaRPr lang="zh-CN" altLang="en-US" sz="1350" dirty="0">
              <a:solidFill>
                <a:schemeClr val="accent1"/>
              </a:solidFill>
              <a:latin typeface="+mn-ea"/>
              <a:ea typeface="+mn-ea"/>
            </a:endParaRPr>
          </a:p>
        </p:txBody>
      </p:sp>
      <p:grpSp>
        <p:nvGrpSpPr>
          <p:cNvPr id="14" name="组合 34"/>
          <p:cNvGrpSpPr/>
          <p:nvPr/>
        </p:nvGrpSpPr>
        <p:grpSpPr>
          <a:xfrm>
            <a:off x="1786624" y="4691186"/>
            <a:ext cx="288925" cy="288925"/>
            <a:chOff x="957263" y="3209925"/>
            <a:chExt cx="288925" cy="288925"/>
          </a:xfrm>
        </p:grpSpPr>
        <p:sp>
          <p:nvSpPr>
            <p:cNvPr id="36"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37"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8" name="矩形 37"/>
          <p:cNvSpPr/>
          <p:nvPr/>
        </p:nvSpPr>
        <p:spPr>
          <a:xfrm>
            <a:off x="2123174" y="4582869"/>
            <a:ext cx="5343359" cy="646331"/>
          </a:xfrm>
          <a:prstGeom prst="rect">
            <a:avLst/>
          </a:prstGeom>
          <a:noFill/>
        </p:spPr>
        <p:txBody>
          <a:bodyPr wrap="square" rtlCol="0">
            <a:spAutoFit/>
          </a:bodyPr>
          <a:lstStyle/>
          <a:p>
            <a:pPr algn="just"/>
            <a:r>
              <a:rPr lang="zh-CN" altLang="en-US" dirty="0" smtClean="0">
                <a:solidFill>
                  <a:schemeClr val="tx2"/>
                </a:solidFill>
                <a:latin typeface="+mj-ea"/>
                <a:ea typeface="+mj-ea"/>
              </a:rPr>
              <a:t>抓住了涪陵区“美丽乡村”建设机遇，有效提升了广大村民的乡风文明建设。</a:t>
            </a:r>
            <a:endParaRPr lang="en-US" altLang="zh-CN" dirty="0">
              <a:solidFill>
                <a:schemeClr val="tx2"/>
              </a:solidFill>
              <a:latin typeface="+mj-ea"/>
              <a:ea typeface="+mj-ea"/>
            </a:endParaRPr>
          </a:p>
        </p:txBody>
      </p:sp>
      <p:sp>
        <p:nvSpPr>
          <p:cNvPr id="39" name="文本框 38"/>
          <p:cNvSpPr txBox="1"/>
          <p:nvPr/>
        </p:nvSpPr>
        <p:spPr>
          <a:xfrm>
            <a:off x="595598" y="4705399"/>
            <a:ext cx="1194201" cy="307777"/>
          </a:xfrm>
          <a:prstGeom prst="rect">
            <a:avLst/>
          </a:prstGeom>
          <a:solidFill>
            <a:schemeClr val="tx1"/>
          </a:solidFill>
        </p:spPr>
        <p:txBody>
          <a:bodyPr wrap="square" rtlCol="0">
            <a:spAutoFit/>
          </a:bodyPr>
          <a:lstStyle/>
          <a:p>
            <a:r>
              <a:rPr lang="zh-CN" altLang="en-US" sz="1400" dirty="0" smtClean="0">
                <a:solidFill>
                  <a:schemeClr val="accent1"/>
                </a:solidFill>
                <a:latin typeface="+mn-ea"/>
                <a:ea typeface="+mn-ea"/>
              </a:rPr>
              <a:t>第四大机遇</a:t>
            </a:r>
            <a:endParaRPr lang="zh-CN" altLang="en-US" sz="1400" dirty="0">
              <a:solidFill>
                <a:schemeClr val="accent1"/>
              </a:solidFill>
              <a:latin typeface="+mn-ea"/>
              <a:ea typeface="+mn-ea"/>
            </a:endParaRPr>
          </a:p>
        </p:txBody>
      </p:sp>
      <p:pic>
        <p:nvPicPr>
          <p:cNvPr id="4" name="图片 3"/>
          <p:cNvPicPr>
            <a:picLocks noChangeAspect="1"/>
          </p:cNvPicPr>
          <p:nvPr/>
        </p:nvPicPr>
        <p:blipFill>
          <a:blip r:embed="rId1" cstate="print"/>
          <a:stretch>
            <a:fillRect/>
          </a:stretch>
        </p:blipFill>
        <p:spPr>
          <a:xfrm>
            <a:off x="7847069" y="1018442"/>
            <a:ext cx="3479097" cy="2609323"/>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2" cstate="print"/>
          <a:stretch>
            <a:fillRect/>
          </a:stretch>
        </p:blipFill>
        <p:spPr>
          <a:xfrm>
            <a:off x="7847069" y="4195647"/>
            <a:ext cx="3591994" cy="2021095"/>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5" name="组合 39"/>
          <p:cNvGrpSpPr/>
          <p:nvPr/>
        </p:nvGrpSpPr>
        <p:grpSpPr>
          <a:xfrm>
            <a:off x="1786624" y="5829298"/>
            <a:ext cx="288925" cy="288925"/>
            <a:chOff x="957263" y="3209925"/>
            <a:chExt cx="288925" cy="288925"/>
          </a:xfrm>
        </p:grpSpPr>
        <p:sp>
          <p:nvSpPr>
            <p:cNvPr id="41"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42"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 name="文本框 38"/>
          <p:cNvSpPr txBox="1"/>
          <p:nvPr/>
        </p:nvSpPr>
        <p:spPr>
          <a:xfrm>
            <a:off x="553765" y="5785519"/>
            <a:ext cx="1152128" cy="307777"/>
          </a:xfrm>
          <a:prstGeom prst="rect">
            <a:avLst/>
          </a:prstGeom>
          <a:solidFill>
            <a:schemeClr val="tx1"/>
          </a:solidFill>
        </p:spPr>
        <p:txBody>
          <a:bodyPr wrap="square" rtlCol="0">
            <a:spAutoFit/>
          </a:bodyPr>
          <a:lstStyle/>
          <a:p>
            <a:r>
              <a:rPr lang="zh-CN" altLang="en-US" sz="1400" dirty="0" smtClean="0">
                <a:solidFill>
                  <a:schemeClr val="accent1"/>
                </a:solidFill>
                <a:latin typeface="+mn-ea"/>
                <a:ea typeface="+mn-ea"/>
              </a:rPr>
              <a:t>第五大机遇</a:t>
            </a:r>
            <a:endParaRPr lang="zh-CN" altLang="en-US" sz="1400" dirty="0">
              <a:solidFill>
                <a:schemeClr val="accent1"/>
              </a:solidFill>
              <a:latin typeface="+mn-ea"/>
              <a:ea typeface="+mn-ea"/>
            </a:endParaRPr>
          </a:p>
        </p:txBody>
      </p:sp>
      <p:sp>
        <p:nvSpPr>
          <p:cNvPr id="44" name="矩形 43"/>
          <p:cNvSpPr/>
          <p:nvPr/>
        </p:nvSpPr>
        <p:spPr>
          <a:xfrm>
            <a:off x="2137941" y="5733256"/>
            <a:ext cx="5343359" cy="646331"/>
          </a:xfrm>
          <a:prstGeom prst="rect">
            <a:avLst/>
          </a:prstGeom>
          <a:noFill/>
        </p:spPr>
        <p:txBody>
          <a:bodyPr wrap="square" rtlCol="0">
            <a:spAutoFit/>
          </a:bodyPr>
          <a:lstStyle/>
          <a:p>
            <a:pPr algn="just"/>
            <a:r>
              <a:rPr lang="zh-CN" altLang="en-US" dirty="0" smtClean="0">
                <a:solidFill>
                  <a:schemeClr val="tx2"/>
                </a:solidFill>
                <a:latin typeface="+mj-ea"/>
                <a:ea typeface="+mj-ea"/>
              </a:rPr>
              <a:t>抓住了涪陵区乡村振兴综合试验示范村创建机遇，全力推进五大振兴。</a:t>
            </a:r>
            <a:endParaRPr lang="en-US" altLang="zh-CN" dirty="0">
              <a:solidFill>
                <a:schemeClr val="tx2"/>
              </a:solidFill>
              <a:latin typeface="+mj-ea"/>
              <a:ea typeface="+mj-ea"/>
            </a:endParaRPr>
          </a:p>
        </p:txBody>
      </p:sp>
      <p:sp>
        <p:nvSpPr>
          <p:cNvPr id="45" name="TextBox 44"/>
          <p:cNvSpPr txBox="1"/>
          <p:nvPr/>
        </p:nvSpPr>
        <p:spPr>
          <a:xfrm>
            <a:off x="9122717" y="3717032"/>
            <a:ext cx="1133644" cy="369332"/>
          </a:xfrm>
          <a:prstGeom prst="rect">
            <a:avLst/>
          </a:prstGeom>
          <a:solidFill>
            <a:srgbClr val="C00000"/>
          </a:solidFill>
        </p:spPr>
        <p:txBody>
          <a:bodyPr wrap="none" rtlCol="0">
            <a:spAutoFit/>
          </a:bodyPr>
          <a:lstStyle/>
          <a:p>
            <a:r>
              <a:rPr lang="zh-CN" altLang="en-US" b="1" dirty="0" smtClean="0">
                <a:solidFill>
                  <a:schemeClr val="accent1"/>
                </a:solidFill>
                <a:latin typeface="思源黑体 CN Light" pitchFamily="34" charset="-122"/>
                <a:ea typeface="思源黑体 CN Light" pitchFamily="34" charset="-122"/>
              </a:rPr>
              <a:t>传统农业</a:t>
            </a:r>
            <a:endParaRPr lang="zh-CN" altLang="en-US" b="1" dirty="0">
              <a:solidFill>
                <a:schemeClr val="accent1"/>
              </a:solidFill>
              <a:latin typeface="思源黑体 CN Light" pitchFamily="34" charset="-122"/>
              <a:ea typeface="思源黑体 CN Light" pitchFamily="34" charset="-122"/>
            </a:endParaRPr>
          </a:p>
        </p:txBody>
      </p:sp>
      <p:sp>
        <p:nvSpPr>
          <p:cNvPr id="48" name="TextBox 47"/>
          <p:cNvSpPr txBox="1"/>
          <p:nvPr/>
        </p:nvSpPr>
        <p:spPr>
          <a:xfrm>
            <a:off x="9194725" y="6309320"/>
            <a:ext cx="1133644" cy="369332"/>
          </a:xfrm>
          <a:prstGeom prst="rect">
            <a:avLst/>
          </a:prstGeom>
          <a:solidFill>
            <a:srgbClr val="C00000"/>
          </a:solidFill>
        </p:spPr>
        <p:txBody>
          <a:bodyPr wrap="none" rtlCol="0">
            <a:spAutoFit/>
          </a:bodyPr>
          <a:lstStyle/>
          <a:p>
            <a:r>
              <a:rPr lang="zh-CN" altLang="en-US" b="1" dirty="0" smtClean="0">
                <a:solidFill>
                  <a:schemeClr val="accent1"/>
                </a:solidFill>
                <a:latin typeface="思源黑体 CN Light" pitchFamily="34" charset="-122"/>
                <a:ea typeface="思源黑体 CN Light" pitchFamily="34" charset="-122"/>
              </a:rPr>
              <a:t>现代农业</a:t>
            </a:r>
            <a:endParaRPr lang="zh-CN" altLang="en-US" b="1" dirty="0">
              <a:solidFill>
                <a:schemeClr val="accent1"/>
              </a:solidFill>
              <a:latin typeface="思源黑体 CN Light" pitchFamily="34" charset="-122"/>
              <a:ea typeface="思源黑体 CN Light" pitchFamily="34" charset="-122"/>
            </a:endParaRPr>
          </a:p>
        </p:txBody>
      </p:sp>
    </p:spTree>
  </p:cSld>
  <p:clrMapOvr>
    <a:masterClrMapping/>
  </p:clrMapOvr>
  <p:transition spd="slow" advTm="9031">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39950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2.2  </a:t>
            </a:r>
            <a:r>
              <a:rPr lang="zh-CN" altLang="en-US" dirty="0" smtClean="0">
                <a:solidFill>
                  <a:schemeClr val="tx2"/>
                </a:solidFill>
              </a:rPr>
              <a:t>睦和村发展历程</a:t>
            </a:r>
            <a:endParaRPr lang="zh-CN" altLang="en-US" dirty="0">
              <a:solidFill>
                <a:schemeClr val="tx2"/>
              </a:solidFill>
            </a:endParaRPr>
          </a:p>
        </p:txBody>
      </p:sp>
      <p:grpSp>
        <p:nvGrpSpPr>
          <p:cNvPr id="2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3" name="图片 2"/>
          <p:cNvPicPr>
            <a:picLocks noChangeAspect="1"/>
          </p:cNvPicPr>
          <p:nvPr/>
        </p:nvPicPr>
        <p:blipFill>
          <a:blip r:embed="rId1" cstate="print"/>
          <a:stretch>
            <a:fillRect/>
          </a:stretch>
        </p:blipFill>
        <p:spPr>
          <a:xfrm>
            <a:off x="841797" y="1268760"/>
            <a:ext cx="6342982" cy="4757236"/>
          </a:xfrm>
          <a:prstGeom prst="rect">
            <a:avLst/>
          </a:prstGeom>
        </p:spPr>
      </p:pic>
      <p:sp>
        <p:nvSpPr>
          <p:cNvPr id="9" name="TextBox 8"/>
          <p:cNvSpPr txBox="1"/>
          <p:nvPr/>
        </p:nvSpPr>
        <p:spPr>
          <a:xfrm>
            <a:off x="7394525" y="2564904"/>
            <a:ext cx="4248472" cy="2677656"/>
          </a:xfrm>
          <a:prstGeom prst="rect">
            <a:avLst/>
          </a:prstGeom>
          <a:noFill/>
        </p:spPr>
        <p:txBody>
          <a:bodyPr wrap="square" rtlCol="0">
            <a:spAutoFit/>
          </a:bodyPr>
          <a:lstStyle/>
          <a:p>
            <a:pPr algn="just"/>
            <a:r>
              <a:rPr lang="en-US" altLang="zh-CN" sz="2400" dirty="0" smtClean="0">
                <a:solidFill>
                  <a:schemeClr val="tx2"/>
                </a:solidFill>
                <a:latin typeface="+mn-ea"/>
                <a:ea typeface="+mn-ea"/>
              </a:rPr>
              <a:t>2006</a:t>
            </a:r>
            <a:r>
              <a:rPr lang="zh-CN" altLang="zh-CN" sz="2400" dirty="0" smtClean="0">
                <a:solidFill>
                  <a:schemeClr val="tx2"/>
                </a:solidFill>
                <a:latin typeface="+mn-ea"/>
                <a:ea typeface="+mn-ea"/>
              </a:rPr>
              <a:t>年</a:t>
            </a:r>
            <a:r>
              <a:rPr lang="en-US" altLang="zh-CN" sz="2400" dirty="0" smtClean="0">
                <a:solidFill>
                  <a:schemeClr val="tx2"/>
                </a:solidFill>
                <a:latin typeface="+mn-ea"/>
                <a:ea typeface="+mn-ea"/>
              </a:rPr>
              <a:t>4</a:t>
            </a:r>
            <a:r>
              <a:rPr lang="zh-CN" altLang="zh-CN" sz="2400" dirty="0" smtClean="0">
                <a:solidFill>
                  <a:schemeClr val="tx2"/>
                </a:solidFill>
                <a:latin typeface="+mn-ea"/>
                <a:ea typeface="+mn-ea"/>
              </a:rPr>
              <a:t>月</a:t>
            </a:r>
            <a:r>
              <a:rPr lang="en-US" altLang="zh-CN" sz="2400" dirty="0" smtClean="0">
                <a:solidFill>
                  <a:schemeClr val="tx2"/>
                </a:solidFill>
                <a:latin typeface="+mn-ea"/>
                <a:ea typeface="+mn-ea"/>
              </a:rPr>
              <a:t>22</a:t>
            </a:r>
            <a:r>
              <a:rPr lang="zh-CN" altLang="zh-CN" sz="2400" dirty="0" smtClean="0">
                <a:solidFill>
                  <a:schemeClr val="tx2"/>
                </a:solidFill>
                <a:latin typeface="+mn-ea"/>
                <a:ea typeface="+mn-ea"/>
              </a:rPr>
              <a:t>日，</a:t>
            </a:r>
            <a:r>
              <a:rPr lang="zh-CN" altLang="zh-CN" sz="2400" b="1" dirty="0" smtClean="0">
                <a:latin typeface="+mn-ea"/>
                <a:ea typeface="+mn-ea"/>
              </a:rPr>
              <a:t>原国务院总理温家宝，时任重庆市委书记汪洋、市长王鸿举</a:t>
            </a:r>
            <a:r>
              <a:rPr lang="zh-CN" altLang="zh-CN" sz="2400" dirty="0" smtClean="0">
                <a:solidFill>
                  <a:schemeClr val="tx2"/>
                </a:solidFill>
                <a:latin typeface="+mn-ea"/>
                <a:ea typeface="+mn-ea"/>
              </a:rPr>
              <a:t>等一行领导亲临睦和村视察工作，对睦和村在三峡库区移民生态家园建设中所取得的辉煌成就表示肯定，并给予了高度评价。</a:t>
            </a:r>
            <a:endParaRPr lang="zh-CN" altLang="en-US" sz="2400" dirty="0">
              <a:solidFill>
                <a:schemeClr val="tx2"/>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advTm="3861">
        <p14:prism dir="d"/>
      </p:transition>
    </mc:Choice>
    <mc:Fallback>
      <p:transition spd="slow" advTm="3861">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9"/>
          <p:cNvSpPr/>
          <p:nvPr/>
        </p:nvSpPr>
        <p:spPr bwMode="auto">
          <a:xfrm>
            <a:off x="0" y="1388517"/>
            <a:ext cx="3403600" cy="3941762"/>
          </a:xfrm>
          <a:custGeom>
            <a:avLst/>
            <a:gdLst>
              <a:gd name="T0" fmla="*/ 0 w 4464"/>
              <a:gd name="T1" fmla="*/ 0 h 5141"/>
              <a:gd name="T2" fmla="*/ 3837 w 4464"/>
              <a:gd name="T3" fmla="*/ 0 h 5141"/>
              <a:gd name="T4" fmla="*/ 4464 w 4464"/>
              <a:gd name="T5" fmla="*/ 2570 h 5141"/>
              <a:gd name="T6" fmla="*/ 3837 w 4464"/>
              <a:gd name="T7" fmla="*/ 5141 h 5141"/>
              <a:gd name="T8" fmla="*/ 0 w 4464"/>
              <a:gd name="T9" fmla="*/ 5141 h 5141"/>
              <a:gd name="T10" fmla="*/ 0 w 4464"/>
              <a:gd name="T11" fmla="*/ 0 h 5141"/>
            </a:gdLst>
            <a:ahLst/>
            <a:cxnLst>
              <a:cxn ang="0">
                <a:pos x="T0" y="T1"/>
              </a:cxn>
              <a:cxn ang="0">
                <a:pos x="T2" y="T3"/>
              </a:cxn>
              <a:cxn ang="0">
                <a:pos x="T4" y="T5"/>
              </a:cxn>
              <a:cxn ang="0">
                <a:pos x="T6" y="T7"/>
              </a:cxn>
              <a:cxn ang="0">
                <a:pos x="T8" y="T9"/>
              </a:cxn>
              <a:cxn ang="0">
                <a:pos x="T10" y="T11"/>
              </a:cxn>
            </a:cxnLst>
            <a:rect l="0" t="0" r="r" b="b"/>
            <a:pathLst>
              <a:path w="4464" h="5141">
                <a:moveTo>
                  <a:pt x="0" y="0"/>
                </a:moveTo>
                <a:lnTo>
                  <a:pt x="3837" y="0"/>
                </a:lnTo>
                <a:lnTo>
                  <a:pt x="4464" y="2570"/>
                </a:lnTo>
                <a:lnTo>
                  <a:pt x="3837" y="5141"/>
                </a:lnTo>
                <a:lnTo>
                  <a:pt x="0" y="5141"/>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4" name="Freeform 20"/>
          <p:cNvSpPr/>
          <p:nvPr/>
        </p:nvSpPr>
        <p:spPr bwMode="auto">
          <a:xfrm>
            <a:off x="3060377" y="1388517"/>
            <a:ext cx="9145588" cy="3941762"/>
          </a:xfrm>
          <a:custGeom>
            <a:avLst/>
            <a:gdLst>
              <a:gd name="T0" fmla="*/ 0 w 11997"/>
              <a:gd name="T1" fmla="*/ 0 h 5141"/>
              <a:gd name="T2" fmla="*/ 11997 w 11997"/>
              <a:gd name="T3" fmla="*/ 0 h 5141"/>
              <a:gd name="T4" fmla="*/ 11997 w 11997"/>
              <a:gd name="T5" fmla="*/ 5141 h 5141"/>
              <a:gd name="T6" fmla="*/ 0 w 11997"/>
              <a:gd name="T7" fmla="*/ 5141 h 5141"/>
              <a:gd name="T8" fmla="*/ 627 w 11997"/>
              <a:gd name="T9" fmla="*/ 2570 h 5141"/>
              <a:gd name="T10" fmla="*/ 0 w 11997"/>
              <a:gd name="T11" fmla="*/ 0 h 5141"/>
            </a:gdLst>
            <a:ahLst/>
            <a:cxnLst>
              <a:cxn ang="0">
                <a:pos x="T0" y="T1"/>
              </a:cxn>
              <a:cxn ang="0">
                <a:pos x="T2" y="T3"/>
              </a:cxn>
              <a:cxn ang="0">
                <a:pos x="T4" y="T5"/>
              </a:cxn>
              <a:cxn ang="0">
                <a:pos x="T6" y="T7"/>
              </a:cxn>
              <a:cxn ang="0">
                <a:pos x="T8" y="T9"/>
              </a:cxn>
              <a:cxn ang="0">
                <a:pos x="T10" y="T11"/>
              </a:cxn>
            </a:cxnLst>
            <a:rect l="0" t="0" r="r" b="b"/>
            <a:pathLst>
              <a:path w="11997" h="5141">
                <a:moveTo>
                  <a:pt x="0" y="0"/>
                </a:moveTo>
                <a:lnTo>
                  <a:pt x="11997" y="0"/>
                </a:lnTo>
                <a:lnTo>
                  <a:pt x="11997" y="5141"/>
                </a:lnTo>
                <a:lnTo>
                  <a:pt x="0" y="5141"/>
                </a:lnTo>
                <a:lnTo>
                  <a:pt x="627" y="2570"/>
                </a:lnTo>
                <a:lnTo>
                  <a:pt x="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9" name="矩形 38"/>
          <p:cNvSpPr/>
          <p:nvPr/>
        </p:nvSpPr>
        <p:spPr>
          <a:xfrm>
            <a:off x="3913242" y="2218799"/>
            <a:ext cx="7225699" cy="1354217"/>
          </a:xfrm>
          <a:prstGeom prst="rect">
            <a:avLst/>
          </a:prstGeom>
          <a:noFill/>
          <a:ln>
            <a:noFill/>
          </a:ln>
        </p:spPr>
        <p:txBody>
          <a:bodyPr vert="horz" wrap="square" lIns="0" tIns="0" rIns="0" bIns="0" numCol="1" anchor="t" anchorCtr="0" compatLnSpc="1">
            <a:spAutoFit/>
          </a:bodyPr>
          <a:lstStyle/>
          <a:p>
            <a:r>
              <a:rPr lang="zh-CN" altLang="en-US" sz="8800" b="1" dirty="0" smtClean="0">
                <a:solidFill>
                  <a:schemeClr val="accent1"/>
                </a:solidFill>
                <a:latin typeface="+mj-ea"/>
                <a:ea typeface="+mj-ea"/>
              </a:rPr>
              <a:t>党建引领作用</a:t>
            </a:r>
            <a:endParaRPr lang="en-US" altLang="zh-CN" sz="8800" b="1" dirty="0">
              <a:solidFill>
                <a:schemeClr val="accent1"/>
              </a:solidFill>
              <a:latin typeface="+mj-ea"/>
              <a:ea typeface="+mj-ea"/>
            </a:endParaRPr>
          </a:p>
        </p:txBody>
      </p:sp>
      <p:sp>
        <p:nvSpPr>
          <p:cNvPr id="40" name="TextBox 65"/>
          <p:cNvSpPr txBox="1"/>
          <p:nvPr/>
        </p:nvSpPr>
        <p:spPr>
          <a:xfrm>
            <a:off x="4203179" y="4112681"/>
            <a:ext cx="2111226" cy="369332"/>
          </a:xfrm>
          <a:prstGeom prst="rect">
            <a:avLst/>
          </a:prstGeom>
          <a:noFill/>
        </p:spPr>
        <p:txBody>
          <a:bodyPr wrap="square" rtlCol="0">
            <a:spAutoFit/>
          </a:bodyPr>
          <a:lstStyle>
            <a:defPPr>
              <a:defRPr lang="zh-CN"/>
            </a:defPPr>
            <a:lvl1pPr>
              <a:defRPr sz="1800">
                <a:solidFill>
                  <a:schemeClr val="accent1"/>
                </a:solidFill>
                <a:latin typeface="+mj-ea"/>
                <a:ea typeface="+mn-ea"/>
              </a:defRPr>
            </a:lvl1pPr>
          </a:lstStyle>
          <a:p>
            <a:r>
              <a:rPr lang="zh-CN" altLang="en-US" dirty="0" smtClean="0"/>
              <a:t>党建带产业发展</a:t>
            </a:r>
            <a:endParaRPr lang="zh-CN" altLang="en-US" dirty="0"/>
          </a:p>
        </p:txBody>
      </p:sp>
      <p:sp>
        <p:nvSpPr>
          <p:cNvPr id="43" name="TextBox 70"/>
          <p:cNvSpPr txBox="1"/>
          <p:nvPr/>
        </p:nvSpPr>
        <p:spPr>
          <a:xfrm>
            <a:off x="6458421" y="4112681"/>
            <a:ext cx="1872208" cy="369332"/>
          </a:xfrm>
          <a:prstGeom prst="rect">
            <a:avLst/>
          </a:prstGeom>
          <a:noFill/>
        </p:spPr>
        <p:txBody>
          <a:bodyPr wrap="square" rtlCol="0">
            <a:spAutoFit/>
          </a:bodyPr>
          <a:lstStyle>
            <a:defPPr>
              <a:defRPr lang="zh-CN"/>
            </a:defPPr>
            <a:lvl1pPr>
              <a:defRPr sz="1800">
                <a:solidFill>
                  <a:schemeClr val="accent1"/>
                </a:solidFill>
                <a:latin typeface="+mj-ea"/>
                <a:ea typeface="+mn-ea"/>
              </a:defRPr>
            </a:lvl1pPr>
          </a:lstStyle>
          <a:p>
            <a:r>
              <a:rPr lang="zh-CN" altLang="en-US" dirty="0" smtClean="0"/>
              <a:t>党建促脱贫攻坚</a:t>
            </a:r>
            <a:endParaRPr lang="zh-CN" altLang="en-US" dirty="0"/>
          </a:p>
        </p:txBody>
      </p:sp>
      <p:sp>
        <p:nvSpPr>
          <p:cNvPr id="45" name="Freeform 19"/>
          <p:cNvSpPr>
            <a:spLocks noEditPoints="1"/>
          </p:cNvSpPr>
          <p:nvPr/>
        </p:nvSpPr>
        <p:spPr bwMode="auto">
          <a:xfrm>
            <a:off x="6098381" y="4147814"/>
            <a:ext cx="268288" cy="268288"/>
          </a:xfrm>
          <a:custGeom>
            <a:avLst/>
            <a:gdLst>
              <a:gd name="T0" fmla="*/ 117 w 235"/>
              <a:gd name="T1" fmla="*/ 0 h 234"/>
              <a:gd name="T2" fmla="*/ 235 w 235"/>
              <a:gd name="T3" fmla="*/ 117 h 234"/>
              <a:gd name="T4" fmla="*/ 117 w 235"/>
              <a:gd name="T5" fmla="*/ 234 h 234"/>
              <a:gd name="T6" fmla="*/ 0 w 235"/>
              <a:gd name="T7" fmla="*/ 117 h 234"/>
              <a:gd name="T8" fmla="*/ 117 w 235"/>
              <a:gd name="T9" fmla="*/ 0 h 234"/>
              <a:gd name="T10" fmla="*/ 99 w 235"/>
              <a:gd name="T11" fmla="*/ 199 h 234"/>
              <a:gd name="T12" fmla="*/ 135 w 235"/>
              <a:gd name="T13" fmla="*/ 199 h 234"/>
              <a:gd name="T14" fmla="*/ 135 w 235"/>
              <a:gd name="T15" fmla="*/ 136 h 234"/>
              <a:gd name="T16" fmla="*/ 199 w 235"/>
              <a:gd name="T17" fmla="*/ 136 h 234"/>
              <a:gd name="T18" fmla="*/ 199 w 235"/>
              <a:gd name="T19" fmla="*/ 98 h 234"/>
              <a:gd name="T20" fmla="*/ 135 w 235"/>
              <a:gd name="T21" fmla="*/ 98 h 234"/>
              <a:gd name="T22" fmla="*/ 135 w 235"/>
              <a:gd name="T23" fmla="*/ 35 h 234"/>
              <a:gd name="T24" fmla="*/ 99 w 235"/>
              <a:gd name="T25" fmla="*/ 35 h 234"/>
              <a:gd name="T26" fmla="*/ 99 w 235"/>
              <a:gd name="T27" fmla="*/ 98 h 234"/>
              <a:gd name="T28" fmla="*/ 35 w 235"/>
              <a:gd name="T29" fmla="*/ 98 h 234"/>
              <a:gd name="T30" fmla="*/ 35 w 235"/>
              <a:gd name="T31" fmla="*/ 136 h 234"/>
              <a:gd name="T32" fmla="*/ 99 w 235"/>
              <a:gd name="T33" fmla="*/ 136 h 234"/>
              <a:gd name="T34" fmla="*/ 99 w 235"/>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5" h="234">
                <a:moveTo>
                  <a:pt x="117" y="0"/>
                </a:moveTo>
                <a:cubicBezTo>
                  <a:pt x="182" y="0"/>
                  <a:pt x="235" y="52"/>
                  <a:pt x="235" y="117"/>
                </a:cubicBezTo>
                <a:cubicBezTo>
                  <a:pt x="235" y="182"/>
                  <a:pt x="182" y="234"/>
                  <a:pt x="117" y="234"/>
                </a:cubicBezTo>
                <a:cubicBezTo>
                  <a:pt x="53" y="234"/>
                  <a:pt x="0" y="182"/>
                  <a:pt x="0" y="117"/>
                </a:cubicBezTo>
                <a:cubicBezTo>
                  <a:pt x="0" y="52"/>
                  <a:pt x="53"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accent1"/>
              </a:solidFill>
              <a:effectLst/>
              <a:uLnTx/>
              <a:uFillTx/>
              <a:latin typeface="+mj-ea"/>
              <a:ea typeface="+mj-ea"/>
            </a:endParaRPr>
          </a:p>
        </p:txBody>
      </p:sp>
      <p:sp>
        <p:nvSpPr>
          <p:cNvPr id="46" name="Freeform 21"/>
          <p:cNvSpPr>
            <a:spLocks noEditPoints="1"/>
          </p:cNvSpPr>
          <p:nvPr/>
        </p:nvSpPr>
        <p:spPr bwMode="auto">
          <a:xfrm>
            <a:off x="3921095" y="4147814"/>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accent1"/>
              </a:solidFill>
              <a:effectLst/>
              <a:uLnTx/>
              <a:uFillTx/>
              <a:latin typeface="+mj-ea"/>
              <a:ea typeface="+mj-ea"/>
            </a:endParaRPr>
          </a:p>
        </p:txBody>
      </p:sp>
      <p:grpSp>
        <p:nvGrpSpPr>
          <p:cNvPr id="2" name="组合 1"/>
          <p:cNvGrpSpPr/>
          <p:nvPr/>
        </p:nvGrpSpPr>
        <p:grpSpPr>
          <a:xfrm>
            <a:off x="746125" y="2349800"/>
            <a:ext cx="1968500" cy="1989631"/>
            <a:chOff x="746125" y="2349800"/>
            <a:chExt cx="1968500" cy="1989631"/>
          </a:xfrm>
        </p:grpSpPr>
        <p:sp>
          <p:nvSpPr>
            <p:cNvPr id="25" name="矩形: 圆角 24"/>
            <p:cNvSpPr/>
            <p:nvPr/>
          </p:nvSpPr>
          <p:spPr bwMode="auto">
            <a:xfrm>
              <a:off x="746125" y="2428081"/>
              <a:ext cx="1968500" cy="1911350"/>
            </a:xfrm>
            <a:prstGeom prst="roundRect">
              <a:avLst>
                <a:gd name="adj" fmla="val 9108"/>
              </a:avLst>
            </a:prstGeom>
            <a:noFill/>
            <a:ln w="762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1197161" y="2349800"/>
              <a:ext cx="1162498" cy="1862048"/>
            </a:xfrm>
            <a:prstGeom prst="rect">
              <a:avLst/>
            </a:prstGeom>
            <a:noFill/>
          </p:spPr>
          <p:txBody>
            <a:bodyPr wrap="none" rtlCol="0">
              <a:spAutoFit/>
            </a:bodyPr>
            <a:lstStyle/>
            <a:p>
              <a:pPr algn="ctr"/>
              <a:r>
                <a:rPr lang="en-US" altLang="zh-CN" sz="11500" dirty="0" smtClean="0">
                  <a:solidFill>
                    <a:schemeClr val="accent1"/>
                  </a:solidFill>
                  <a:latin typeface="Lifeline JL" panose="00000400000000000000" pitchFamily="2" charset="0"/>
                </a:rPr>
                <a:t>03</a:t>
              </a:r>
              <a:endParaRPr lang="zh-CN" altLang="en-US" sz="11500" dirty="0">
                <a:solidFill>
                  <a:schemeClr val="accent1"/>
                </a:solidFill>
                <a:latin typeface="Lifeline JL" panose="00000400000000000000" pitchFamily="2" charset="0"/>
              </a:endParaRPr>
            </a:p>
          </p:txBody>
        </p:sp>
      </p:grpSp>
    </p:spTree>
  </p:cSld>
  <p:clrMapOvr>
    <a:masterClrMapping/>
  </p:clrMapOvr>
  <p:transition spd="slow" advTm="4286">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tretch>
            <a:fillRect/>
          </a:stretch>
        </p:blipFill>
        <p:spPr>
          <a:xfrm>
            <a:off x="7322517" y="1822953"/>
            <a:ext cx="2724668" cy="2118895"/>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2" cstate="print"/>
          <a:stretch>
            <a:fillRect/>
          </a:stretch>
        </p:blipFill>
        <p:spPr>
          <a:xfrm>
            <a:off x="4324638" y="4149080"/>
            <a:ext cx="2758964" cy="2063749"/>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p:cNvPicPr>
            <a:picLocks noChangeAspect="1"/>
          </p:cNvPicPr>
          <p:nvPr/>
        </p:nvPicPr>
        <p:blipFill>
          <a:blip r:embed="rId3" cstate="print"/>
          <a:stretch>
            <a:fillRect/>
          </a:stretch>
        </p:blipFill>
        <p:spPr>
          <a:xfrm>
            <a:off x="1357221" y="1903753"/>
            <a:ext cx="2793076" cy="2094807"/>
          </a:xfrm>
          <a:prstGeom prst="rect">
            <a:avLst/>
          </a:prstGeom>
          <a:noFill/>
          <a:ln>
            <a:noFill/>
          </a:ln>
        </p:spPr>
      </p:pic>
      <p:sp>
        <p:nvSpPr>
          <p:cNvPr id="13" name="TextBox 12"/>
          <p:cNvSpPr txBox="1"/>
          <p:nvPr/>
        </p:nvSpPr>
        <p:spPr>
          <a:xfrm>
            <a:off x="1498204" y="845256"/>
            <a:ext cx="9169088" cy="461665"/>
          </a:xfrm>
          <a:prstGeom prst="rect">
            <a:avLst/>
          </a:prstGeom>
          <a:noFill/>
        </p:spPr>
        <p:txBody>
          <a:bodyPr wrap="square" rtlCol="0">
            <a:spAutoFit/>
          </a:bodyPr>
          <a:lstStyle/>
          <a:p>
            <a:pPr algn="just"/>
            <a:r>
              <a:rPr lang="zh-CN" altLang="en-US" sz="2400" dirty="0" smtClean="0">
                <a:solidFill>
                  <a:schemeClr val="tx2"/>
                </a:solidFill>
                <a:latin typeface="+mn-ea"/>
                <a:ea typeface="+mn-ea"/>
              </a:rPr>
              <a:t>学习宣传贯彻党的十九大、全国两会精神</a:t>
            </a:r>
            <a:endParaRPr lang="zh-CN" altLang="en-US" sz="2400" dirty="0" smtClean="0">
              <a:solidFill>
                <a:schemeClr val="tx2"/>
              </a:solidFill>
              <a:latin typeface="+mn-ea"/>
              <a:ea typeface="+mn-ea"/>
            </a:endParaRPr>
          </a:p>
        </p:txBody>
      </p:sp>
      <p:sp>
        <p:nvSpPr>
          <p:cNvPr id="14" name="单圆角矩形 13"/>
          <p:cNvSpPr/>
          <p:nvPr/>
        </p:nvSpPr>
        <p:spPr bwMode="auto">
          <a:xfrm>
            <a:off x="923749" y="764515"/>
            <a:ext cx="378177" cy="901127"/>
          </a:xfrm>
          <a:prstGeom prst="round1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1" name="TextBox 30"/>
          <p:cNvSpPr txBox="1"/>
          <p:nvPr/>
        </p:nvSpPr>
        <p:spPr>
          <a:xfrm>
            <a:off x="447166" y="211929"/>
            <a:ext cx="34189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3.1  </a:t>
            </a:r>
            <a:r>
              <a:rPr lang="zh-CN" altLang="en-US" dirty="0" smtClean="0">
                <a:solidFill>
                  <a:schemeClr val="tx2"/>
                </a:solidFill>
              </a:rPr>
              <a:t>党建引领作用</a:t>
            </a:r>
            <a:endParaRPr lang="zh-CN" altLang="en-US" dirty="0">
              <a:solidFill>
                <a:schemeClr val="tx2"/>
              </a:solidFill>
            </a:endParaRPr>
          </a:p>
        </p:txBody>
      </p:sp>
      <p:pic>
        <p:nvPicPr>
          <p:cNvPr id="34" name="图片 33"/>
          <p:cNvPicPr>
            <a:picLocks noChangeAspect="1"/>
          </p:cNvPicPr>
          <p:nvPr/>
        </p:nvPicPr>
        <p:blipFill>
          <a:blip r:embed="rId4" cstate="print"/>
          <a:stretch>
            <a:fillRect/>
          </a:stretch>
        </p:blipFill>
        <p:spPr>
          <a:xfrm>
            <a:off x="4324638" y="1848578"/>
            <a:ext cx="2798429" cy="2093270"/>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5" name="图片 34"/>
          <p:cNvPicPr>
            <a:picLocks noChangeAspect="1"/>
          </p:cNvPicPr>
          <p:nvPr/>
        </p:nvPicPr>
        <p:blipFill>
          <a:blip r:embed="rId5" cstate="print"/>
          <a:stretch>
            <a:fillRect/>
          </a:stretch>
        </p:blipFill>
        <p:spPr>
          <a:xfrm>
            <a:off x="1355471" y="4149080"/>
            <a:ext cx="2798429" cy="2093270"/>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6" name="图片 35"/>
          <p:cNvPicPr>
            <a:picLocks noChangeAspect="1"/>
          </p:cNvPicPr>
          <p:nvPr/>
        </p:nvPicPr>
        <p:blipFill>
          <a:blip r:embed="rId6" cstate="print"/>
          <a:stretch>
            <a:fillRect/>
          </a:stretch>
        </p:blipFill>
        <p:spPr>
          <a:xfrm>
            <a:off x="7285062" y="4167727"/>
            <a:ext cx="2859287" cy="2045101"/>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Tm="5786">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31309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3.2  </a:t>
            </a:r>
            <a:r>
              <a:rPr lang="zh-CN" altLang="en-US" dirty="0" smtClean="0">
                <a:solidFill>
                  <a:schemeClr val="tx2"/>
                </a:solidFill>
              </a:rPr>
              <a:t>党建引领作用</a:t>
            </a:r>
            <a:endParaRPr lang="zh-CN" altLang="en-US" dirty="0">
              <a:solidFill>
                <a:schemeClr val="tx2"/>
              </a:solidFill>
            </a:endParaRPr>
          </a:p>
        </p:txBody>
      </p:sp>
      <p:grpSp>
        <p:nvGrpSpPr>
          <p:cNvPr id="2"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7" name="Rectangle 5"/>
          <p:cNvSpPr>
            <a:spLocks noChangeArrowheads="1"/>
          </p:cNvSpPr>
          <p:nvPr/>
        </p:nvSpPr>
        <p:spPr bwMode="auto">
          <a:xfrm>
            <a:off x="690693" y="916552"/>
            <a:ext cx="10181852" cy="5385972"/>
          </a:xfrm>
          <a:prstGeom prst="rect">
            <a:avLst/>
          </a:prstGeom>
          <a:solidFill>
            <a:schemeClr val="accent1"/>
          </a:solidFill>
          <a:ln w="6350" cap="flat">
            <a:solidFill>
              <a:srgbClr val="9E9F9F"/>
            </a:solidFill>
            <a:prstDash val="solid"/>
            <a:miter lim="800000"/>
          </a:ln>
        </p:spPr>
        <p:txBody>
          <a:bodyPr vert="horz" wrap="square" lIns="91440" tIns="45720" rIns="91440" bIns="45720" numCol="1" anchor="t" anchorCtr="0" compatLnSpc="1"/>
          <a:lstStyle/>
          <a:p>
            <a:endParaRPr lang="zh-CN" altLang="en-US"/>
          </a:p>
        </p:txBody>
      </p:sp>
      <p:sp>
        <p:nvSpPr>
          <p:cNvPr id="8" name="Freeform 6"/>
          <p:cNvSpPr/>
          <p:nvPr/>
        </p:nvSpPr>
        <p:spPr bwMode="auto">
          <a:xfrm>
            <a:off x="4295359" y="916552"/>
            <a:ext cx="3429000"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p:nvPr/>
        </p:nvSpPr>
        <p:spPr bwMode="auto">
          <a:xfrm>
            <a:off x="4525547" y="916552"/>
            <a:ext cx="2981325" cy="638175"/>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BE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矩形 10"/>
          <p:cNvSpPr/>
          <p:nvPr/>
        </p:nvSpPr>
        <p:spPr>
          <a:xfrm>
            <a:off x="835620" y="1916832"/>
            <a:ext cx="9655249" cy="646331"/>
          </a:xfrm>
          <a:prstGeom prst="rect">
            <a:avLst/>
          </a:prstGeom>
          <a:noFill/>
        </p:spPr>
        <p:txBody>
          <a:bodyPr wrap="square" rtlCol="0">
            <a:spAutoFit/>
          </a:bodyPr>
          <a:lstStyle/>
          <a:p>
            <a:pPr marL="285750" indent="-285750" algn="just">
              <a:buFont typeface="Wingdings" panose="05000000000000000000" pitchFamily="2" charset="2"/>
              <a:buChar char="n"/>
            </a:pPr>
            <a:r>
              <a:rPr lang="zh-CN" altLang="en-US" dirty="0" smtClean="0">
                <a:solidFill>
                  <a:schemeClr val="tx2">
                    <a:lumMod val="50000"/>
                  </a:schemeClr>
                </a:solidFill>
                <a:latin typeface="+mn-ea"/>
                <a:ea typeface="+mn-ea"/>
              </a:rPr>
              <a:t>严格落实“三会一课”制度，多形式开展主题党日活动，扎实推进“两学一做”学习教育常态化制度化。</a:t>
            </a:r>
            <a:endParaRPr lang="zh-CN" altLang="en-US" dirty="0" smtClean="0">
              <a:solidFill>
                <a:schemeClr val="tx2">
                  <a:lumMod val="50000"/>
                </a:schemeClr>
              </a:solidFill>
              <a:latin typeface="+mn-ea"/>
              <a:ea typeface="+mn-ea"/>
            </a:endParaRPr>
          </a:p>
        </p:txBody>
      </p:sp>
      <p:pic>
        <p:nvPicPr>
          <p:cNvPr id="3" name="图片 2"/>
          <p:cNvPicPr>
            <a:picLocks noChangeAspect="1"/>
          </p:cNvPicPr>
          <p:nvPr/>
        </p:nvPicPr>
        <p:blipFill>
          <a:blip r:embed="rId1" cstate="print"/>
          <a:stretch>
            <a:fillRect/>
          </a:stretch>
        </p:blipFill>
        <p:spPr>
          <a:xfrm>
            <a:off x="841797" y="2799784"/>
            <a:ext cx="4848744" cy="3232497"/>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2" cstate="print"/>
          <a:stretch>
            <a:fillRect/>
          </a:stretch>
        </p:blipFill>
        <p:spPr>
          <a:xfrm>
            <a:off x="5882357" y="2826173"/>
            <a:ext cx="4745625" cy="3206108"/>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Tm="4610">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tretch>
            <a:fillRect/>
          </a:stretch>
        </p:blipFill>
        <p:spPr>
          <a:xfrm>
            <a:off x="7872968" y="2132856"/>
            <a:ext cx="2977941" cy="2038095"/>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2" cstate="print"/>
          <a:stretch>
            <a:fillRect/>
          </a:stretch>
        </p:blipFill>
        <p:spPr>
          <a:xfrm>
            <a:off x="4658221" y="4470348"/>
            <a:ext cx="2920762" cy="1989769"/>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p:cNvPicPr>
            <a:picLocks noChangeAspect="1"/>
          </p:cNvPicPr>
          <p:nvPr/>
        </p:nvPicPr>
        <p:blipFill>
          <a:blip r:embed="rId3" cstate="print"/>
          <a:stretch>
            <a:fillRect/>
          </a:stretch>
        </p:blipFill>
        <p:spPr>
          <a:xfrm>
            <a:off x="1210814" y="2104355"/>
            <a:ext cx="3139905" cy="2093270"/>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9" name="TextBox 24"/>
          <p:cNvSpPr txBox="1"/>
          <p:nvPr/>
        </p:nvSpPr>
        <p:spPr>
          <a:xfrm>
            <a:off x="8878250" y="572101"/>
            <a:ext cx="1668344" cy="400110"/>
          </a:xfrm>
          <a:prstGeom prst="rect">
            <a:avLst/>
          </a:prstGeom>
          <a:noFill/>
        </p:spPr>
        <p:txBody>
          <a:bodyPr wrap="square" rtlCol="0">
            <a:spAutoFit/>
          </a:bodyPr>
          <a:lstStyle/>
          <a:p>
            <a:r>
              <a:rPr lang="zh-CN" altLang="en-US" sz="2000" b="1" dirty="0">
                <a:solidFill>
                  <a:schemeClr val="accent1"/>
                </a:solidFill>
                <a:latin typeface="+mn-ea"/>
                <a:ea typeface="+mn-ea"/>
              </a:rPr>
              <a:t>房屋维修</a:t>
            </a:r>
            <a:endParaRPr lang="en-US" altLang="zh-CN" sz="2000" b="1" dirty="0">
              <a:solidFill>
                <a:schemeClr val="accent1"/>
              </a:solidFill>
              <a:latin typeface="+mn-ea"/>
              <a:ea typeface="+mn-ea"/>
            </a:endParaRPr>
          </a:p>
        </p:txBody>
      </p:sp>
      <p:sp>
        <p:nvSpPr>
          <p:cNvPr id="30" name="TextBox 26"/>
          <p:cNvSpPr txBox="1"/>
          <p:nvPr/>
        </p:nvSpPr>
        <p:spPr>
          <a:xfrm>
            <a:off x="8878250" y="1004149"/>
            <a:ext cx="2391187" cy="1323439"/>
          </a:xfrm>
          <a:prstGeom prst="rect">
            <a:avLst/>
          </a:prstGeom>
          <a:noFill/>
        </p:spPr>
        <p:txBody>
          <a:bodyPr wrap="square" rtlCol="0">
            <a:spAutoFit/>
          </a:bodyPr>
          <a:lstStyle/>
          <a:p>
            <a:r>
              <a:rPr lang="zh-CN" altLang="en-US" sz="1600" dirty="0">
                <a:solidFill>
                  <a:schemeClr val="accent1"/>
                </a:solidFill>
                <a:latin typeface="+mn-ea"/>
                <a:ea typeface="+mn-ea"/>
              </a:rPr>
              <a:t>这里可以添加主要内容这里可以添加主要内容这里可以添加主要内容这里可以添加主要内容这里可以添加主要内容</a:t>
            </a:r>
            <a:endParaRPr lang="zh-CN" altLang="en-US" sz="1600" dirty="0">
              <a:solidFill>
                <a:schemeClr val="accent1"/>
              </a:solidFill>
              <a:latin typeface="+mn-ea"/>
              <a:ea typeface="+mn-ea"/>
            </a:endParaRPr>
          </a:p>
        </p:txBody>
      </p:sp>
      <p:grpSp>
        <p:nvGrpSpPr>
          <p:cNvPr id="2"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1" name="TextBox 30"/>
          <p:cNvSpPr txBox="1"/>
          <p:nvPr/>
        </p:nvSpPr>
        <p:spPr>
          <a:xfrm>
            <a:off x="447166" y="211929"/>
            <a:ext cx="32029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3.3  </a:t>
            </a:r>
            <a:r>
              <a:rPr lang="zh-CN" altLang="en-US" dirty="0" smtClean="0">
                <a:solidFill>
                  <a:schemeClr val="tx2"/>
                </a:solidFill>
              </a:rPr>
              <a:t>党建引领作用</a:t>
            </a:r>
            <a:endParaRPr lang="zh-CN" altLang="en-US" dirty="0">
              <a:solidFill>
                <a:schemeClr val="tx2"/>
              </a:solidFill>
            </a:endParaRPr>
          </a:p>
        </p:txBody>
      </p:sp>
      <p:pic>
        <p:nvPicPr>
          <p:cNvPr id="34" name="图片 33"/>
          <p:cNvPicPr>
            <a:picLocks noChangeAspect="1"/>
          </p:cNvPicPr>
          <p:nvPr/>
        </p:nvPicPr>
        <p:blipFill>
          <a:blip r:embed="rId4" cstate="print"/>
          <a:stretch>
            <a:fillRect/>
          </a:stretch>
        </p:blipFill>
        <p:spPr>
          <a:xfrm>
            <a:off x="4729388" y="2104355"/>
            <a:ext cx="2791026" cy="2093270"/>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5" name="图片 34"/>
          <p:cNvPicPr>
            <a:picLocks noChangeAspect="1"/>
          </p:cNvPicPr>
          <p:nvPr/>
        </p:nvPicPr>
        <p:blipFill>
          <a:blip r:embed="rId5" cstate="print"/>
          <a:stretch>
            <a:fillRect/>
          </a:stretch>
        </p:blipFill>
        <p:spPr>
          <a:xfrm>
            <a:off x="1129829" y="4433358"/>
            <a:ext cx="3139905" cy="2063749"/>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6" name="图片 35"/>
          <p:cNvPicPr>
            <a:picLocks noChangeAspect="1"/>
          </p:cNvPicPr>
          <p:nvPr/>
        </p:nvPicPr>
        <p:blipFill>
          <a:blip r:embed="rId6" cstate="print"/>
          <a:stretch>
            <a:fillRect/>
          </a:stretch>
        </p:blipFill>
        <p:spPr>
          <a:xfrm>
            <a:off x="7872967" y="4470348"/>
            <a:ext cx="2977941" cy="1989770"/>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矩形 16"/>
          <p:cNvSpPr/>
          <p:nvPr/>
        </p:nvSpPr>
        <p:spPr bwMode="auto">
          <a:xfrm>
            <a:off x="951767" y="803144"/>
            <a:ext cx="109787" cy="8256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8" name="矩形 17"/>
          <p:cNvSpPr/>
          <p:nvPr/>
        </p:nvSpPr>
        <p:spPr bwMode="auto">
          <a:xfrm>
            <a:off x="11016431" y="803144"/>
            <a:ext cx="109787" cy="8256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TextBox 20"/>
          <p:cNvSpPr txBox="1"/>
          <p:nvPr/>
        </p:nvSpPr>
        <p:spPr>
          <a:xfrm>
            <a:off x="1057821" y="859939"/>
            <a:ext cx="9930924" cy="984885"/>
          </a:xfrm>
          <a:prstGeom prst="rect">
            <a:avLst/>
          </a:prstGeom>
          <a:noFill/>
        </p:spPr>
        <p:txBody>
          <a:bodyPr wrap="none" rtlCol="0">
            <a:spAutoFit/>
          </a:bodyPr>
          <a:lstStyle/>
          <a:p>
            <a:r>
              <a:rPr lang="zh-CN" altLang="zh-CN" sz="2000" dirty="0" smtClean="0">
                <a:solidFill>
                  <a:schemeClr val="tx2">
                    <a:lumMod val="50000"/>
                  </a:schemeClr>
                </a:solidFill>
                <a:latin typeface="+mn-ea"/>
                <a:ea typeface="+mn-ea"/>
              </a:rPr>
              <a:t>抓党建促脱贫攻坚，推动党员在脱贫攻坚中当先锋，发展壮大薄弱村、空壳村集体经济</a:t>
            </a:r>
            <a:endParaRPr lang="en-US" altLang="zh-CN" sz="2000" dirty="0" smtClean="0">
              <a:solidFill>
                <a:schemeClr val="tx2">
                  <a:lumMod val="50000"/>
                </a:schemeClr>
              </a:solidFill>
              <a:latin typeface="+mn-ea"/>
              <a:ea typeface="+mn-ea"/>
            </a:endParaRPr>
          </a:p>
          <a:p>
            <a:r>
              <a:rPr lang="zh-CN" altLang="zh-CN" sz="2000" dirty="0" smtClean="0">
                <a:solidFill>
                  <a:schemeClr val="tx2">
                    <a:lumMod val="50000"/>
                  </a:schemeClr>
                </a:solidFill>
                <a:latin typeface="+mn-ea"/>
                <a:ea typeface="+mn-ea"/>
              </a:rPr>
              <a:t>等情况</a:t>
            </a:r>
            <a:endParaRPr lang="zh-CN" altLang="zh-CN" sz="2000" dirty="0" smtClean="0">
              <a:solidFill>
                <a:schemeClr val="tx2">
                  <a:lumMod val="50000"/>
                </a:schemeClr>
              </a:solidFill>
              <a:latin typeface="+mn-ea"/>
              <a:ea typeface="+mn-ea"/>
            </a:endParaRPr>
          </a:p>
          <a:p>
            <a:endParaRPr lang="zh-CN" altLang="en-US" dirty="0"/>
          </a:p>
        </p:txBody>
      </p:sp>
    </p:spTree>
  </p:cSld>
  <p:clrMapOvr>
    <a:masterClrMapping/>
  </p:clrMapOvr>
  <p:transition spd="slow" advTm="5786">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9"/>
          <p:cNvSpPr/>
          <p:nvPr/>
        </p:nvSpPr>
        <p:spPr bwMode="auto">
          <a:xfrm>
            <a:off x="0" y="1388517"/>
            <a:ext cx="3403600" cy="3941762"/>
          </a:xfrm>
          <a:custGeom>
            <a:avLst/>
            <a:gdLst>
              <a:gd name="T0" fmla="*/ 0 w 4464"/>
              <a:gd name="T1" fmla="*/ 0 h 5141"/>
              <a:gd name="T2" fmla="*/ 3837 w 4464"/>
              <a:gd name="T3" fmla="*/ 0 h 5141"/>
              <a:gd name="T4" fmla="*/ 4464 w 4464"/>
              <a:gd name="T5" fmla="*/ 2570 h 5141"/>
              <a:gd name="T6" fmla="*/ 3837 w 4464"/>
              <a:gd name="T7" fmla="*/ 5141 h 5141"/>
              <a:gd name="T8" fmla="*/ 0 w 4464"/>
              <a:gd name="T9" fmla="*/ 5141 h 5141"/>
              <a:gd name="T10" fmla="*/ 0 w 4464"/>
              <a:gd name="T11" fmla="*/ 0 h 5141"/>
            </a:gdLst>
            <a:ahLst/>
            <a:cxnLst>
              <a:cxn ang="0">
                <a:pos x="T0" y="T1"/>
              </a:cxn>
              <a:cxn ang="0">
                <a:pos x="T2" y="T3"/>
              </a:cxn>
              <a:cxn ang="0">
                <a:pos x="T4" y="T5"/>
              </a:cxn>
              <a:cxn ang="0">
                <a:pos x="T6" y="T7"/>
              </a:cxn>
              <a:cxn ang="0">
                <a:pos x="T8" y="T9"/>
              </a:cxn>
              <a:cxn ang="0">
                <a:pos x="T10" y="T11"/>
              </a:cxn>
            </a:cxnLst>
            <a:rect l="0" t="0" r="r" b="b"/>
            <a:pathLst>
              <a:path w="4464" h="5141">
                <a:moveTo>
                  <a:pt x="0" y="0"/>
                </a:moveTo>
                <a:lnTo>
                  <a:pt x="3837" y="0"/>
                </a:lnTo>
                <a:lnTo>
                  <a:pt x="4464" y="2570"/>
                </a:lnTo>
                <a:lnTo>
                  <a:pt x="3837" y="5141"/>
                </a:lnTo>
                <a:lnTo>
                  <a:pt x="0" y="5141"/>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4" name="Freeform 20"/>
          <p:cNvSpPr/>
          <p:nvPr/>
        </p:nvSpPr>
        <p:spPr bwMode="auto">
          <a:xfrm>
            <a:off x="3060377" y="1388517"/>
            <a:ext cx="9145588" cy="3941762"/>
          </a:xfrm>
          <a:custGeom>
            <a:avLst/>
            <a:gdLst>
              <a:gd name="T0" fmla="*/ 0 w 11997"/>
              <a:gd name="T1" fmla="*/ 0 h 5141"/>
              <a:gd name="T2" fmla="*/ 11997 w 11997"/>
              <a:gd name="T3" fmla="*/ 0 h 5141"/>
              <a:gd name="T4" fmla="*/ 11997 w 11997"/>
              <a:gd name="T5" fmla="*/ 5141 h 5141"/>
              <a:gd name="T6" fmla="*/ 0 w 11997"/>
              <a:gd name="T7" fmla="*/ 5141 h 5141"/>
              <a:gd name="T8" fmla="*/ 627 w 11997"/>
              <a:gd name="T9" fmla="*/ 2570 h 5141"/>
              <a:gd name="T10" fmla="*/ 0 w 11997"/>
              <a:gd name="T11" fmla="*/ 0 h 5141"/>
            </a:gdLst>
            <a:ahLst/>
            <a:cxnLst>
              <a:cxn ang="0">
                <a:pos x="T0" y="T1"/>
              </a:cxn>
              <a:cxn ang="0">
                <a:pos x="T2" y="T3"/>
              </a:cxn>
              <a:cxn ang="0">
                <a:pos x="T4" y="T5"/>
              </a:cxn>
              <a:cxn ang="0">
                <a:pos x="T6" y="T7"/>
              </a:cxn>
              <a:cxn ang="0">
                <a:pos x="T8" y="T9"/>
              </a:cxn>
              <a:cxn ang="0">
                <a:pos x="T10" y="T11"/>
              </a:cxn>
            </a:cxnLst>
            <a:rect l="0" t="0" r="r" b="b"/>
            <a:pathLst>
              <a:path w="11997" h="5141">
                <a:moveTo>
                  <a:pt x="0" y="0"/>
                </a:moveTo>
                <a:lnTo>
                  <a:pt x="11997" y="0"/>
                </a:lnTo>
                <a:lnTo>
                  <a:pt x="11997" y="5141"/>
                </a:lnTo>
                <a:lnTo>
                  <a:pt x="0" y="5141"/>
                </a:lnTo>
                <a:lnTo>
                  <a:pt x="627" y="2570"/>
                </a:lnTo>
                <a:lnTo>
                  <a:pt x="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9" name="矩形 38"/>
          <p:cNvSpPr/>
          <p:nvPr/>
        </p:nvSpPr>
        <p:spPr>
          <a:xfrm>
            <a:off x="3913242" y="1995856"/>
            <a:ext cx="7225699" cy="2031325"/>
          </a:xfrm>
          <a:prstGeom prst="rect">
            <a:avLst/>
          </a:prstGeom>
          <a:noFill/>
          <a:ln>
            <a:noFill/>
          </a:ln>
        </p:spPr>
        <p:txBody>
          <a:bodyPr vert="horz" wrap="square" lIns="0" tIns="0" rIns="0" bIns="0" numCol="1" anchor="t" anchorCtr="0" compatLnSpc="1">
            <a:spAutoFit/>
          </a:bodyPr>
          <a:lstStyle/>
          <a:p>
            <a:r>
              <a:rPr lang="zh-CN" altLang="en-US" sz="6600" b="1" dirty="0" smtClean="0">
                <a:solidFill>
                  <a:schemeClr val="accent1"/>
                </a:solidFill>
                <a:latin typeface="+mj-ea"/>
                <a:ea typeface="+mj-ea"/>
              </a:rPr>
              <a:t>睦和村乡村振兴发展现状</a:t>
            </a:r>
            <a:endParaRPr lang="en-US" altLang="zh-CN" sz="6600" b="1" dirty="0">
              <a:solidFill>
                <a:schemeClr val="accent1"/>
              </a:solidFill>
              <a:latin typeface="+mj-ea"/>
              <a:ea typeface="+mj-ea"/>
            </a:endParaRPr>
          </a:p>
        </p:txBody>
      </p:sp>
      <p:sp>
        <p:nvSpPr>
          <p:cNvPr id="40" name="TextBox 65"/>
          <p:cNvSpPr txBox="1"/>
          <p:nvPr/>
        </p:nvSpPr>
        <p:spPr>
          <a:xfrm>
            <a:off x="4203179" y="4112681"/>
            <a:ext cx="1361602" cy="369332"/>
          </a:xfrm>
          <a:prstGeom prst="rect">
            <a:avLst/>
          </a:prstGeom>
          <a:noFill/>
        </p:spPr>
        <p:txBody>
          <a:bodyPr wrap="square" rtlCol="0">
            <a:spAutoFit/>
          </a:bodyPr>
          <a:lstStyle>
            <a:defPPr>
              <a:defRPr lang="zh-CN"/>
            </a:defPPr>
            <a:lvl1pPr>
              <a:defRPr sz="1800">
                <a:solidFill>
                  <a:schemeClr val="accent1"/>
                </a:solidFill>
                <a:latin typeface="+mj-ea"/>
                <a:ea typeface="+mn-ea"/>
              </a:defRPr>
            </a:lvl1pPr>
          </a:lstStyle>
          <a:p>
            <a:r>
              <a:rPr lang="zh-CN" altLang="en-US" dirty="0" smtClean="0"/>
              <a:t>产业兴旺</a:t>
            </a:r>
            <a:endParaRPr lang="zh-CN" altLang="en-US" dirty="0"/>
          </a:p>
        </p:txBody>
      </p:sp>
      <p:sp>
        <p:nvSpPr>
          <p:cNvPr id="41" name="TextBox 66"/>
          <p:cNvSpPr txBox="1"/>
          <p:nvPr/>
        </p:nvSpPr>
        <p:spPr>
          <a:xfrm>
            <a:off x="5938486" y="4112681"/>
            <a:ext cx="1368893" cy="369332"/>
          </a:xfrm>
          <a:prstGeom prst="rect">
            <a:avLst/>
          </a:prstGeom>
          <a:noFill/>
        </p:spPr>
        <p:txBody>
          <a:bodyPr wrap="square" rtlCol="0">
            <a:spAutoFit/>
          </a:bodyPr>
          <a:lstStyle>
            <a:defPPr>
              <a:defRPr lang="zh-CN"/>
            </a:defPPr>
            <a:lvl1pPr>
              <a:defRPr sz="1800">
                <a:solidFill>
                  <a:schemeClr val="accent1"/>
                </a:solidFill>
                <a:latin typeface="+mj-ea"/>
                <a:ea typeface="+mn-ea"/>
              </a:defRPr>
            </a:lvl1pPr>
          </a:lstStyle>
          <a:p>
            <a:r>
              <a:rPr lang="zh-CN" altLang="en-US" dirty="0" smtClean="0"/>
              <a:t>生态宜居</a:t>
            </a:r>
            <a:endParaRPr lang="zh-CN" altLang="en-US" dirty="0"/>
          </a:p>
        </p:txBody>
      </p:sp>
      <p:sp>
        <p:nvSpPr>
          <p:cNvPr id="43" name="TextBox 70"/>
          <p:cNvSpPr txBox="1"/>
          <p:nvPr/>
        </p:nvSpPr>
        <p:spPr>
          <a:xfrm>
            <a:off x="7615155" y="4112681"/>
            <a:ext cx="1368152" cy="369332"/>
          </a:xfrm>
          <a:prstGeom prst="rect">
            <a:avLst/>
          </a:prstGeom>
          <a:noFill/>
        </p:spPr>
        <p:txBody>
          <a:bodyPr wrap="square" rtlCol="0">
            <a:spAutoFit/>
          </a:bodyPr>
          <a:lstStyle>
            <a:defPPr>
              <a:defRPr lang="zh-CN"/>
            </a:defPPr>
            <a:lvl1pPr>
              <a:defRPr sz="1800">
                <a:solidFill>
                  <a:schemeClr val="accent1"/>
                </a:solidFill>
                <a:latin typeface="+mj-ea"/>
                <a:ea typeface="+mn-ea"/>
              </a:defRPr>
            </a:lvl1pPr>
          </a:lstStyle>
          <a:p>
            <a:r>
              <a:rPr lang="zh-CN" altLang="en-US" dirty="0" smtClean="0"/>
              <a:t>乡风文明</a:t>
            </a:r>
            <a:endParaRPr lang="zh-CN" altLang="en-US" dirty="0"/>
          </a:p>
        </p:txBody>
      </p:sp>
      <p:sp>
        <p:nvSpPr>
          <p:cNvPr id="45" name="Freeform 19"/>
          <p:cNvSpPr>
            <a:spLocks noEditPoints="1"/>
          </p:cNvSpPr>
          <p:nvPr/>
        </p:nvSpPr>
        <p:spPr bwMode="auto">
          <a:xfrm>
            <a:off x="7346867" y="4147814"/>
            <a:ext cx="268288" cy="268288"/>
          </a:xfrm>
          <a:custGeom>
            <a:avLst/>
            <a:gdLst>
              <a:gd name="T0" fmla="*/ 117 w 235"/>
              <a:gd name="T1" fmla="*/ 0 h 234"/>
              <a:gd name="T2" fmla="*/ 235 w 235"/>
              <a:gd name="T3" fmla="*/ 117 h 234"/>
              <a:gd name="T4" fmla="*/ 117 w 235"/>
              <a:gd name="T5" fmla="*/ 234 h 234"/>
              <a:gd name="T6" fmla="*/ 0 w 235"/>
              <a:gd name="T7" fmla="*/ 117 h 234"/>
              <a:gd name="T8" fmla="*/ 117 w 235"/>
              <a:gd name="T9" fmla="*/ 0 h 234"/>
              <a:gd name="T10" fmla="*/ 99 w 235"/>
              <a:gd name="T11" fmla="*/ 199 h 234"/>
              <a:gd name="T12" fmla="*/ 135 w 235"/>
              <a:gd name="T13" fmla="*/ 199 h 234"/>
              <a:gd name="T14" fmla="*/ 135 w 235"/>
              <a:gd name="T15" fmla="*/ 136 h 234"/>
              <a:gd name="T16" fmla="*/ 199 w 235"/>
              <a:gd name="T17" fmla="*/ 136 h 234"/>
              <a:gd name="T18" fmla="*/ 199 w 235"/>
              <a:gd name="T19" fmla="*/ 98 h 234"/>
              <a:gd name="T20" fmla="*/ 135 w 235"/>
              <a:gd name="T21" fmla="*/ 98 h 234"/>
              <a:gd name="T22" fmla="*/ 135 w 235"/>
              <a:gd name="T23" fmla="*/ 35 h 234"/>
              <a:gd name="T24" fmla="*/ 99 w 235"/>
              <a:gd name="T25" fmla="*/ 35 h 234"/>
              <a:gd name="T26" fmla="*/ 99 w 235"/>
              <a:gd name="T27" fmla="*/ 98 h 234"/>
              <a:gd name="T28" fmla="*/ 35 w 235"/>
              <a:gd name="T29" fmla="*/ 98 h 234"/>
              <a:gd name="T30" fmla="*/ 35 w 235"/>
              <a:gd name="T31" fmla="*/ 136 h 234"/>
              <a:gd name="T32" fmla="*/ 99 w 235"/>
              <a:gd name="T33" fmla="*/ 136 h 234"/>
              <a:gd name="T34" fmla="*/ 99 w 235"/>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5" h="234">
                <a:moveTo>
                  <a:pt x="117" y="0"/>
                </a:moveTo>
                <a:cubicBezTo>
                  <a:pt x="182" y="0"/>
                  <a:pt x="235" y="52"/>
                  <a:pt x="235" y="117"/>
                </a:cubicBezTo>
                <a:cubicBezTo>
                  <a:pt x="235" y="182"/>
                  <a:pt x="182" y="234"/>
                  <a:pt x="117" y="234"/>
                </a:cubicBezTo>
                <a:cubicBezTo>
                  <a:pt x="53" y="234"/>
                  <a:pt x="0" y="182"/>
                  <a:pt x="0" y="117"/>
                </a:cubicBezTo>
                <a:cubicBezTo>
                  <a:pt x="0" y="52"/>
                  <a:pt x="53"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accent1"/>
              </a:solidFill>
              <a:effectLst/>
              <a:uLnTx/>
              <a:uFillTx/>
              <a:latin typeface="+mj-ea"/>
              <a:ea typeface="+mj-ea"/>
            </a:endParaRPr>
          </a:p>
        </p:txBody>
      </p:sp>
      <p:sp>
        <p:nvSpPr>
          <p:cNvPr id="46" name="Freeform 21"/>
          <p:cNvSpPr>
            <a:spLocks noEditPoints="1"/>
          </p:cNvSpPr>
          <p:nvPr/>
        </p:nvSpPr>
        <p:spPr bwMode="auto">
          <a:xfrm>
            <a:off x="3921095" y="4147814"/>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accent1"/>
              </a:solidFill>
              <a:effectLst/>
              <a:uLnTx/>
              <a:uFillTx/>
              <a:latin typeface="+mj-ea"/>
              <a:ea typeface="+mj-ea"/>
            </a:endParaRPr>
          </a:p>
        </p:txBody>
      </p:sp>
      <p:sp>
        <p:nvSpPr>
          <p:cNvPr id="47" name="Freeform 22"/>
          <p:cNvSpPr>
            <a:spLocks noEditPoints="1"/>
          </p:cNvSpPr>
          <p:nvPr/>
        </p:nvSpPr>
        <p:spPr bwMode="auto">
          <a:xfrm>
            <a:off x="5641395" y="4147814"/>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8 h 234"/>
              <a:gd name="T20" fmla="*/ 135 w 234"/>
              <a:gd name="T21" fmla="*/ 98 h 234"/>
              <a:gd name="T22" fmla="*/ 135 w 234"/>
              <a:gd name="T23" fmla="*/ 35 h 234"/>
              <a:gd name="T24" fmla="*/ 99 w 234"/>
              <a:gd name="T25" fmla="*/ 35 h 234"/>
              <a:gd name="T26" fmla="*/ 99 w 234"/>
              <a:gd name="T27" fmla="*/ 98 h 234"/>
              <a:gd name="T28" fmla="*/ 35 w 234"/>
              <a:gd name="T29" fmla="*/ 98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accent1"/>
              </a:solidFill>
              <a:effectLst/>
              <a:uLnTx/>
              <a:uFillTx/>
              <a:latin typeface="+mj-ea"/>
              <a:ea typeface="+mj-ea"/>
            </a:endParaRPr>
          </a:p>
        </p:txBody>
      </p:sp>
      <p:grpSp>
        <p:nvGrpSpPr>
          <p:cNvPr id="2" name="组合 1"/>
          <p:cNvGrpSpPr/>
          <p:nvPr/>
        </p:nvGrpSpPr>
        <p:grpSpPr>
          <a:xfrm>
            <a:off x="746125" y="2349800"/>
            <a:ext cx="1968500" cy="1989631"/>
            <a:chOff x="746125" y="2349800"/>
            <a:chExt cx="1968500" cy="1989631"/>
          </a:xfrm>
        </p:grpSpPr>
        <p:sp>
          <p:nvSpPr>
            <p:cNvPr id="25" name="矩形: 圆角 24"/>
            <p:cNvSpPr/>
            <p:nvPr/>
          </p:nvSpPr>
          <p:spPr bwMode="auto">
            <a:xfrm>
              <a:off x="746125" y="2428081"/>
              <a:ext cx="1968500" cy="1911350"/>
            </a:xfrm>
            <a:prstGeom prst="roundRect">
              <a:avLst>
                <a:gd name="adj" fmla="val 9108"/>
              </a:avLst>
            </a:prstGeom>
            <a:noFill/>
            <a:ln w="762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1197161" y="2349800"/>
              <a:ext cx="1162498" cy="1862048"/>
            </a:xfrm>
            <a:prstGeom prst="rect">
              <a:avLst/>
            </a:prstGeom>
            <a:noFill/>
          </p:spPr>
          <p:txBody>
            <a:bodyPr wrap="none" rtlCol="0">
              <a:spAutoFit/>
            </a:bodyPr>
            <a:lstStyle/>
            <a:p>
              <a:pPr algn="ctr"/>
              <a:r>
                <a:rPr lang="en-US" altLang="zh-CN" sz="11500" dirty="0" smtClean="0">
                  <a:solidFill>
                    <a:schemeClr val="accent1"/>
                  </a:solidFill>
                  <a:latin typeface="Lifeline JL" panose="00000400000000000000" pitchFamily="2" charset="0"/>
                </a:rPr>
                <a:t>04</a:t>
              </a:r>
              <a:endParaRPr lang="zh-CN" altLang="en-US" sz="11500" dirty="0">
                <a:solidFill>
                  <a:schemeClr val="accent1"/>
                </a:solidFill>
                <a:latin typeface="Lifeline JL" panose="00000400000000000000" pitchFamily="2" charset="0"/>
              </a:endParaRPr>
            </a:p>
          </p:txBody>
        </p:sp>
      </p:grpSp>
      <p:sp>
        <p:nvSpPr>
          <p:cNvPr id="13" name="TextBox 70"/>
          <p:cNvSpPr txBox="1"/>
          <p:nvPr/>
        </p:nvSpPr>
        <p:spPr>
          <a:xfrm>
            <a:off x="4206429" y="4499828"/>
            <a:ext cx="1368152" cy="369332"/>
          </a:xfrm>
          <a:prstGeom prst="rect">
            <a:avLst/>
          </a:prstGeom>
          <a:noFill/>
        </p:spPr>
        <p:txBody>
          <a:bodyPr wrap="square" rtlCol="0">
            <a:spAutoFit/>
          </a:bodyPr>
          <a:lstStyle>
            <a:defPPr>
              <a:defRPr lang="zh-CN"/>
            </a:defPPr>
            <a:lvl1pPr>
              <a:defRPr sz="1800">
                <a:solidFill>
                  <a:schemeClr val="accent1"/>
                </a:solidFill>
                <a:latin typeface="+mj-ea"/>
                <a:ea typeface="+mn-ea"/>
              </a:defRPr>
            </a:lvl1pPr>
          </a:lstStyle>
          <a:p>
            <a:r>
              <a:rPr lang="zh-CN" altLang="en-US" dirty="0" smtClean="0"/>
              <a:t>治理有效</a:t>
            </a:r>
            <a:endParaRPr lang="zh-CN" altLang="en-US" dirty="0"/>
          </a:p>
        </p:txBody>
      </p:sp>
      <p:sp>
        <p:nvSpPr>
          <p:cNvPr id="14" name="Freeform 19"/>
          <p:cNvSpPr>
            <a:spLocks noEditPoints="1"/>
          </p:cNvSpPr>
          <p:nvPr/>
        </p:nvSpPr>
        <p:spPr bwMode="auto">
          <a:xfrm>
            <a:off x="3938141" y="4534961"/>
            <a:ext cx="268288" cy="268288"/>
          </a:xfrm>
          <a:custGeom>
            <a:avLst/>
            <a:gdLst>
              <a:gd name="T0" fmla="*/ 117 w 235"/>
              <a:gd name="T1" fmla="*/ 0 h 234"/>
              <a:gd name="T2" fmla="*/ 235 w 235"/>
              <a:gd name="T3" fmla="*/ 117 h 234"/>
              <a:gd name="T4" fmla="*/ 117 w 235"/>
              <a:gd name="T5" fmla="*/ 234 h 234"/>
              <a:gd name="T6" fmla="*/ 0 w 235"/>
              <a:gd name="T7" fmla="*/ 117 h 234"/>
              <a:gd name="T8" fmla="*/ 117 w 235"/>
              <a:gd name="T9" fmla="*/ 0 h 234"/>
              <a:gd name="T10" fmla="*/ 99 w 235"/>
              <a:gd name="T11" fmla="*/ 199 h 234"/>
              <a:gd name="T12" fmla="*/ 135 w 235"/>
              <a:gd name="T13" fmla="*/ 199 h 234"/>
              <a:gd name="T14" fmla="*/ 135 w 235"/>
              <a:gd name="T15" fmla="*/ 136 h 234"/>
              <a:gd name="T16" fmla="*/ 199 w 235"/>
              <a:gd name="T17" fmla="*/ 136 h 234"/>
              <a:gd name="T18" fmla="*/ 199 w 235"/>
              <a:gd name="T19" fmla="*/ 98 h 234"/>
              <a:gd name="T20" fmla="*/ 135 w 235"/>
              <a:gd name="T21" fmla="*/ 98 h 234"/>
              <a:gd name="T22" fmla="*/ 135 w 235"/>
              <a:gd name="T23" fmla="*/ 35 h 234"/>
              <a:gd name="T24" fmla="*/ 99 w 235"/>
              <a:gd name="T25" fmla="*/ 35 h 234"/>
              <a:gd name="T26" fmla="*/ 99 w 235"/>
              <a:gd name="T27" fmla="*/ 98 h 234"/>
              <a:gd name="T28" fmla="*/ 35 w 235"/>
              <a:gd name="T29" fmla="*/ 98 h 234"/>
              <a:gd name="T30" fmla="*/ 35 w 235"/>
              <a:gd name="T31" fmla="*/ 136 h 234"/>
              <a:gd name="T32" fmla="*/ 99 w 235"/>
              <a:gd name="T33" fmla="*/ 136 h 234"/>
              <a:gd name="T34" fmla="*/ 99 w 235"/>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5" h="234">
                <a:moveTo>
                  <a:pt x="117" y="0"/>
                </a:moveTo>
                <a:cubicBezTo>
                  <a:pt x="182" y="0"/>
                  <a:pt x="235" y="52"/>
                  <a:pt x="235" y="117"/>
                </a:cubicBezTo>
                <a:cubicBezTo>
                  <a:pt x="235" y="182"/>
                  <a:pt x="182" y="234"/>
                  <a:pt x="117" y="234"/>
                </a:cubicBezTo>
                <a:cubicBezTo>
                  <a:pt x="53" y="234"/>
                  <a:pt x="0" y="182"/>
                  <a:pt x="0" y="117"/>
                </a:cubicBezTo>
                <a:cubicBezTo>
                  <a:pt x="0" y="52"/>
                  <a:pt x="53"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accent1"/>
              </a:solidFill>
              <a:effectLst/>
              <a:uLnTx/>
              <a:uFillTx/>
              <a:latin typeface="+mj-ea"/>
              <a:ea typeface="+mj-ea"/>
            </a:endParaRPr>
          </a:p>
        </p:txBody>
      </p:sp>
      <p:sp>
        <p:nvSpPr>
          <p:cNvPr id="15" name="TextBox 65"/>
          <p:cNvSpPr txBox="1"/>
          <p:nvPr/>
        </p:nvSpPr>
        <p:spPr>
          <a:xfrm>
            <a:off x="5948417" y="4484821"/>
            <a:ext cx="1361602" cy="369332"/>
          </a:xfrm>
          <a:prstGeom prst="rect">
            <a:avLst/>
          </a:prstGeom>
          <a:noFill/>
        </p:spPr>
        <p:txBody>
          <a:bodyPr wrap="square" rtlCol="0">
            <a:spAutoFit/>
          </a:bodyPr>
          <a:lstStyle>
            <a:defPPr>
              <a:defRPr lang="zh-CN"/>
            </a:defPPr>
            <a:lvl1pPr>
              <a:defRPr sz="1800">
                <a:solidFill>
                  <a:schemeClr val="accent1"/>
                </a:solidFill>
                <a:latin typeface="+mj-ea"/>
                <a:ea typeface="+mn-ea"/>
              </a:defRPr>
            </a:lvl1pPr>
          </a:lstStyle>
          <a:p>
            <a:r>
              <a:rPr lang="zh-CN" altLang="en-US" dirty="0" smtClean="0"/>
              <a:t>生活富裕</a:t>
            </a:r>
            <a:endParaRPr lang="zh-CN" altLang="en-US" dirty="0"/>
          </a:p>
        </p:txBody>
      </p:sp>
      <p:sp>
        <p:nvSpPr>
          <p:cNvPr id="19" name="Freeform 21"/>
          <p:cNvSpPr>
            <a:spLocks noEditPoints="1"/>
          </p:cNvSpPr>
          <p:nvPr/>
        </p:nvSpPr>
        <p:spPr bwMode="auto">
          <a:xfrm>
            <a:off x="5666333" y="4519954"/>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accent1"/>
              </a:solidFill>
              <a:effectLst/>
              <a:uLnTx/>
              <a:uFillTx/>
              <a:latin typeface="+mj-ea"/>
              <a:ea typeface="+mj-ea"/>
            </a:endParaRPr>
          </a:p>
        </p:txBody>
      </p:sp>
    </p:spTree>
  </p:cSld>
  <p:clrMapOvr>
    <a:masterClrMapping/>
  </p:clrMapOvr>
  <p:transition spd="slow" advTm="4286">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54351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defPPr>
              <a:defRPr lang="zh-CN"/>
            </a:defPPr>
            <a:lvl1pPr>
              <a:defRPr sz="2800" b="1">
                <a:solidFill>
                  <a:schemeClr val="tx2"/>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t>4.1 </a:t>
            </a:r>
            <a:r>
              <a:rPr lang="zh-CN" altLang="en-US" dirty="0" smtClean="0"/>
              <a:t>产业兴旺</a:t>
            </a:r>
            <a:endParaRPr lang="zh-CN" altLang="en-US" dirty="0"/>
          </a:p>
        </p:txBody>
      </p:sp>
      <p:grpSp>
        <p:nvGrpSpPr>
          <p:cNvPr id="2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7" name="Rectangle 6"/>
          <p:cNvSpPr>
            <a:spLocks noChangeArrowheads="1"/>
          </p:cNvSpPr>
          <p:nvPr/>
        </p:nvSpPr>
        <p:spPr bwMode="auto">
          <a:xfrm>
            <a:off x="409749" y="1114424"/>
            <a:ext cx="3577531" cy="2242568"/>
          </a:xfrm>
          <a:prstGeom prst="rect">
            <a:avLst/>
          </a:prstGeom>
          <a:blipFill>
            <a:blip r:embed="rId1" cstate="print"/>
            <a:stretch>
              <a:fillRect/>
            </a:stretch>
          </a:blipFill>
          <a:ln w="38100" cap="flat">
            <a:solidFill>
              <a:schemeClr val="accent1"/>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a:endParaRPr lang="zh-CN" altLang="en-US" sz="2400" b="1">
              <a:solidFill>
                <a:schemeClr val="accent1"/>
              </a:solidFill>
              <a:latin typeface="+mj-ea"/>
              <a:ea typeface="+mj-ea"/>
            </a:endParaRPr>
          </a:p>
        </p:txBody>
      </p:sp>
      <p:sp>
        <p:nvSpPr>
          <p:cNvPr id="10" name="Rectangle 9"/>
          <p:cNvSpPr>
            <a:spLocks noChangeArrowheads="1"/>
          </p:cNvSpPr>
          <p:nvPr/>
        </p:nvSpPr>
        <p:spPr bwMode="auto">
          <a:xfrm>
            <a:off x="4211631" y="3573016"/>
            <a:ext cx="3614942" cy="2264680"/>
          </a:xfrm>
          <a:prstGeom prst="rect">
            <a:avLst/>
          </a:prstGeom>
          <a:blipFill>
            <a:blip r:embed="rId2" cstate="print"/>
            <a:stretch>
              <a:fillRect/>
            </a:stretch>
          </a:blipFill>
          <a:ln w="38100" cap="flat">
            <a:solidFill>
              <a:schemeClr val="accent1"/>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a:endParaRPr lang="zh-CN" altLang="en-US" sz="2400" b="1">
              <a:solidFill>
                <a:schemeClr val="accent1"/>
              </a:solidFill>
              <a:latin typeface="+mj-ea"/>
              <a:ea typeface="+mj-ea"/>
            </a:endParaRPr>
          </a:p>
        </p:txBody>
      </p:sp>
      <p:sp>
        <p:nvSpPr>
          <p:cNvPr id="19" name="TextBox 22"/>
          <p:cNvSpPr txBox="1"/>
          <p:nvPr/>
        </p:nvSpPr>
        <p:spPr>
          <a:xfrm>
            <a:off x="8042597" y="1196752"/>
            <a:ext cx="3888432" cy="400110"/>
          </a:xfrm>
          <a:prstGeom prst="rect">
            <a:avLst/>
          </a:prstGeom>
          <a:noFill/>
        </p:spPr>
        <p:txBody>
          <a:bodyPr wrap="square" rtlCol="0">
            <a:spAutoFit/>
          </a:bodyPr>
          <a:lstStyle/>
          <a:p>
            <a:r>
              <a:rPr lang="zh-CN" altLang="en-US" sz="2000" b="1" dirty="0" smtClean="0">
                <a:solidFill>
                  <a:schemeClr val="tx2"/>
                </a:solidFill>
                <a:latin typeface="+mn-ea"/>
                <a:ea typeface="+mn-ea"/>
              </a:rPr>
              <a:t>发展规范化、标准化的水果产业</a:t>
            </a:r>
            <a:endParaRPr lang="en-US" altLang="zh-CN" sz="2000" b="1" dirty="0">
              <a:solidFill>
                <a:schemeClr val="tx2"/>
              </a:solidFill>
              <a:latin typeface="+mn-ea"/>
              <a:ea typeface="+mn-ea"/>
            </a:endParaRPr>
          </a:p>
        </p:txBody>
      </p:sp>
      <p:sp>
        <p:nvSpPr>
          <p:cNvPr id="20" name="TextBox 23"/>
          <p:cNvSpPr txBox="1"/>
          <p:nvPr/>
        </p:nvSpPr>
        <p:spPr>
          <a:xfrm>
            <a:off x="8042597" y="1412776"/>
            <a:ext cx="3758958" cy="4401205"/>
          </a:xfrm>
          <a:prstGeom prst="rect">
            <a:avLst/>
          </a:prstGeom>
          <a:noFill/>
        </p:spPr>
        <p:txBody>
          <a:bodyPr wrap="square" rtlCol="0">
            <a:spAutoFit/>
          </a:bodyPr>
          <a:lstStyle>
            <a:defPPr>
              <a:defRPr lang="zh-CN"/>
            </a:defPPr>
            <a:lvl1pPr algn="just">
              <a:defRPr sz="2000">
                <a:solidFill>
                  <a:schemeClr val="tx2"/>
                </a:solidFill>
                <a:latin typeface="+mj-ea"/>
                <a:ea typeface="+mj-ea"/>
              </a:defRPr>
            </a:lvl1pPr>
          </a:lstStyle>
          <a:p>
            <a:endParaRPr lang="en-US" altLang="zh-CN" dirty="0" smtClean="0"/>
          </a:p>
          <a:p>
            <a:r>
              <a:rPr lang="zh-CN" altLang="en-US" dirty="0" smtClean="0"/>
              <a:t>全村以优质龙眼、荔枝、枇杷、柚子、柑橘、脐橙等水果为主导产业，以四季赏花品果和休闲观光为特色农业。全村果园面积</a:t>
            </a:r>
            <a:r>
              <a:rPr lang="en-US" altLang="zh-CN" dirty="0" smtClean="0"/>
              <a:t>2600</a:t>
            </a:r>
            <a:r>
              <a:rPr lang="zh-CN" altLang="en-US" dirty="0" smtClean="0"/>
              <a:t>亩，其中枇杷种植面积</a:t>
            </a:r>
            <a:r>
              <a:rPr lang="en-US" altLang="zh-CN" dirty="0" smtClean="0"/>
              <a:t>220</a:t>
            </a:r>
            <a:r>
              <a:rPr lang="zh-CN" altLang="en-US" dirty="0" smtClean="0"/>
              <a:t>亩、荔枝种植面积</a:t>
            </a:r>
            <a:r>
              <a:rPr lang="en-US" altLang="zh-CN" dirty="0" smtClean="0"/>
              <a:t>210</a:t>
            </a:r>
            <a:r>
              <a:rPr lang="zh-CN" altLang="en-US" dirty="0" smtClean="0"/>
              <a:t>亩、龙眼种植面积</a:t>
            </a:r>
            <a:r>
              <a:rPr lang="en-US" altLang="zh-CN" dirty="0" smtClean="0"/>
              <a:t>470</a:t>
            </a:r>
            <a:r>
              <a:rPr lang="zh-CN" altLang="en-US" dirty="0" smtClean="0"/>
              <a:t>亩、脐橙种植面积</a:t>
            </a:r>
            <a:r>
              <a:rPr lang="en-US" altLang="zh-CN" dirty="0" smtClean="0"/>
              <a:t>1700</a:t>
            </a:r>
            <a:r>
              <a:rPr lang="zh-CN" altLang="en-US" dirty="0" smtClean="0"/>
              <a:t>亩。睦和村因地制宜，合理规划，根据土壤条件、地形地貌将睦和村土地进行了规划设计，打造了枇杷山、荔枝苑、龙眼园、脐橙示范园。将有限的土地变为无限的资产。</a:t>
            </a:r>
            <a:endParaRPr lang="zh-CN" altLang="en-US" dirty="0" smtClean="0"/>
          </a:p>
        </p:txBody>
      </p:sp>
      <p:sp>
        <p:nvSpPr>
          <p:cNvPr id="23" name="Rectangle 9"/>
          <p:cNvSpPr>
            <a:spLocks noChangeArrowheads="1"/>
          </p:cNvSpPr>
          <p:nvPr/>
        </p:nvSpPr>
        <p:spPr bwMode="auto">
          <a:xfrm>
            <a:off x="4211631" y="1114424"/>
            <a:ext cx="3614942" cy="2264680"/>
          </a:xfrm>
          <a:prstGeom prst="rect">
            <a:avLst/>
          </a:prstGeom>
          <a:blipFill>
            <a:blip r:embed="rId3" cstate="print"/>
            <a:stretch>
              <a:fillRect/>
            </a:stretch>
          </a:blipFill>
          <a:ln w="38100" cap="flat">
            <a:solidFill>
              <a:schemeClr val="accent1"/>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a:endParaRPr lang="zh-CN" altLang="en-US" sz="2400" b="1">
              <a:solidFill>
                <a:schemeClr val="accent1"/>
              </a:solidFill>
              <a:latin typeface="+mj-ea"/>
              <a:ea typeface="+mj-ea"/>
            </a:endParaRPr>
          </a:p>
        </p:txBody>
      </p:sp>
      <p:sp>
        <p:nvSpPr>
          <p:cNvPr id="28" name="Rectangle 10"/>
          <p:cNvSpPr>
            <a:spLocks noChangeArrowheads="1"/>
          </p:cNvSpPr>
          <p:nvPr/>
        </p:nvSpPr>
        <p:spPr bwMode="auto">
          <a:xfrm>
            <a:off x="409749" y="3573016"/>
            <a:ext cx="3614942" cy="2242568"/>
          </a:xfrm>
          <a:prstGeom prst="rect">
            <a:avLst/>
          </a:prstGeom>
          <a:blipFill>
            <a:blip r:embed="rId4" cstate="print"/>
            <a:stretch>
              <a:fillRect/>
            </a:stretch>
          </a:blipFill>
          <a:ln w="38100" cap="flat">
            <a:solidFill>
              <a:schemeClr val="accent1"/>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a:endParaRPr lang="zh-CN" altLang="en-US" sz="2400" b="1">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advTm="7991">
        <p14:prism isInverted="1"/>
      </p:transition>
    </mc:Choice>
    <mc:Fallback>
      <p:transition spd="slow" advTm="7991">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4.1  </a:t>
            </a:r>
            <a:r>
              <a:rPr lang="zh-CN" altLang="en-US" dirty="0" smtClean="0">
                <a:solidFill>
                  <a:schemeClr val="tx2"/>
                </a:solidFill>
              </a:rPr>
              <a:t>产业兴旺</a:t>
            </a:r>
            <a:endParaRPr lang="zh-CN" altLang="en-US" dirty="0">
              <a:solidFill>
                <a:schemeClr val="tx2"/>
              </a:solidFill>
            </a:endParaRPr>
          </a:p>
        </p:txBody>
      </p:sp>
      <p:grpSp>
        <p:nvGrpSpPr>
          <p:cNvPr id="2"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7" name="Rectangle 5"/>
          <p:cNvSpPr>
            <a:spLocks noChangeArrowheads="1"/>
          </p:cNvSpPr>
          <p:nvPr/>
        </p:nvSpPr>
        <p:spPr bwMode="auto">
          <a:xfrm>
            <a:off x="972548" y="1067364"/>
            <a:ext cx="10181852" cy="5385972"/>
          </a:xfrm>
          <a:prstGeom prst="rect">
            <a:avLst/>
          </a:prstGeom>
          <a:solidFill>
            <a:schemeClr val="accent1"/>
          </a:solidFill>
          <a:ln w="6350" cap="flat">
            <a:solidFill>
              <a:srgbClr val="9E9F9F"/>
            </a:solidFill>
            <a:prstDash val="solid"/>
            <a:miter lim="800000"/>
          </a:ln>
        </p:spPr>
        <p:txBody>
          <a:bodyPr vert="horz" wrap="square" lIns="91440" tIns="45720" rIns="91440" bIns="45720" numCol="1" anchor="t" anchorCtr="0" compatLnSpc="1"/>
          <a:lstStyle/>
          <a:p>
            <a:endParaRPr lang="zh-CN" altLang="en-US"/>
          </a:p>
        </p:txBody>
      </p:sp>
      <p:sp>
        <p:nvSpPr>
          <p:cNvPr id="8" name="Freeform 6"/>
          <p:cNvSpPr/>
          <p:nvPr/>
        </p:nvSpPr>
        <p:spPr bwMode="auto">
          <a:xfrm>
            <a:off x="4295359" y="916552"/>
            <a:ext cx="3429000"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p:nvPr/>
        </p:nvSpPr>
        <p:spPr bwMode="auto">
          <a:xfrm>
            <a:off x="4525547" y="916552"/>
            <a:ext cx="2981325" cy="638175"/>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BE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矩形 9"/>
          <p:cNvSpPr/>
          <p:nvPr/>
        </p:nvSpPr>
        <p:spPr>
          <a:xfrm>
            <a:off x="5060078" y="999469"/>
            <a:ext cx="2236510" cy="400110"/>
          </a:xfrm>
          <a:prstGeom prst="rect">
            <a:avLst/>
          </a:prstGeom>
        </p:spPr>
        <p:txBody>
          <a:bodyPr wrap="none">
            <a:spAutoFit/>
          </a:bodyPr>
          <a:lstStyle/>
          <a:p>
            <a:r>
              <a:rPr lang="zh-CN" altLang="en-US" sz="2000" b="1" dirty="0" smtClean="0">
                <a:solidFill>
                  <a:schemeClr val="accent1"/>
                </a:solidFill>
                <a:latin typeface="+mj-ea"/>
                <a:ea typeface="+mj-ea"/>
              </a:rPr>
              <a:t>发展规模化的形式</a:t>
            </a:r>
            <a:endParaRPr lang="zh-CN" altLang="en-US" sz="2000" b="1" dirty="0">
              <a:solidFill>
                <a:schemeClr val="accent1"/>
              </a:solidFill>
              <a:latin typeface="+mj-ea"/>
              <a:ea typeface="+mj-ea"/>
            </a:endParaRPr>
          </a:p>
        </p:txBody>
      </p:sp>
      <p:sp>
        <p:nvSpPr>
          <p:cNvPr id="11" name="矩形 10"/>
          <p:cNvSpPr/>
          <p:nvPr/>
        </p:nvSpPr>
        <p:spPr>
          <a:xfrm>
            <a:off x="1217296" y="1912764"/>
            <a:ext cx="9655249" cy="2585323"/>
          </a:xfrm>
          <a:prstGeom prst="rect">
            <a:avLst/>
          </a:prstGeom>
          <a:noFill/>
        </p:spPr>
        <p:txBody>
          <a:bodyPr wrap="square" rtlCol="0">
            <a:spAutoFit/>
          </a:bodyPr>
          <a:lstStyle/>
          <a:p>
            <a:pPr marL="285750" indent="-285750" algn="just">
              <a:buFont typeface="Wingdings" panose="05000000000000000000" pitchFamily="2" charset="2"/>
              <a:buChar char="n"/>
            </a:pPr>
            <a:r>
              <a:rPr lang="zh-CN" altLang="en-US" dirty="0" smtClean="0">
                <a:solidFill>
                  <a:schemeClr val="tx2"/>
                </a:solidFill>
                <a:latin typeface="+mj-ea"/>
                <a:ea typeface="+mj-ea"/>
              </a:rPr>
              <a:t>睦和村成立重庆市睦和龙哥果品专业合作社，发展社员</a:t>
            </a:r>
            <a:r>
              <a:rPr lang="en-US" altLang="zh-CN" dirty="0" smtClean="0">
                <a:solidFill>
                  <a:schemeClr val="tx2"/>
                </a:solidFill>
                <a:latin typeface="+mj-ea"/>
                <a:ea typeface="+mj-ea"/>
              </a:rPr>
              <a:t>553</a:t>
            </a:r>
            <a:r>
              <a:rPr lang="zh-CN" altLang="en-US" dirty="0" smtClean="0">
                <a:solidFill>
                  <a:schemeClr val="tx2"/>
                </a:solidFill>
                <a:latin typeface="+mj-ea"/>
                <a:ea typeface="+mj-ea"/>
              </a:rPr>
              <a:t>户，为广大社员提供产前、产中、产后的优质服务。成功探索出一条</a:t>
            </a:r>
            <a:r>
              <a:rPr lang="zh-CN" altLang="en-US" dirty="0" smtClean="0">
                <a:solidFill>
                  <a:srgbClr val="FF0000"/>
                </a:solidFill>
                <a:latin typeface="+mj-ea"/>
                <a:ea typeface="+mj-ea"/>
              </a:rPr>
              <a:t>“村两委</a:t>
            </a:r>
            <a:r>
              <a:rPr lang="en-US" altLang="zh-CN" dirty="0" smtClean="0">
                <a:solidFill>
                  <a:srgbClr val="FF0000"/>
                </a:solidFill>
                <a:latin typeface="+mj-ea"/>
                <a:ea typeface="+mj-ea"/>
              </a:rPr>
              <a:t>+</a:t>
            </a:r>
            <a:r>
              <a:rPr lang="zh-CN" altLang="en-US" dirty="0" smtClean="0">
                <a:solidFill>
                  <a:srgbClr val="FF0000"/>
                </a:solidFill>
                <a:latin typeface="+mj-ea"/>
                <a:ea typeface="+mj-ea"/>
              </a:rPr>
              <a:t>合作社</a:t>
            </a:r>
            <a:r>
              <a:rPr lang="en-US" altLang="zh-CN" dirty="0" smtClean="0">
                <a:solidFill>
                  <a:srgbClr val="FF0000"/>
                </a:solidFill>
                <a:latin typeface="+mj-ea"/>
                <a:ea typeface="+mj-ea"/>
              </a:rPr>
              <a:t>+</a:t>
            </a:r>
            <a:r>
              <a:rPr lang="zh-CN" altLang="en-US" dirty="0" smtClean="0">
                <a:solidFill>
                  <a:srgbClr val="FF0000"/>
                </a:solidFill>
                <a:latin typeface="+mj-ea"/>
                <a:ea typeface="+mj-ea"/>
              </a:rPr>
              <a:t>果协</a:t>
            </a:r>
            <a:r>
              <a:rPr lang="en-US" altLang="zh-CN" dirty="0" smtClean="0">
                <a:solidFill>
                  <a:srgbClr val="FF0000"/>
                </a:solidFill>
                <a:latin typeface="+mj-ea"/>
                <a:ea typeface="+mj-ea"/>
              </a:rPr>
              <a:t>+</a:t>
            </a:r>
            <a:r>
              <a:rPr lang="zh-CN" altLang="en-US" dirty="0" smtClean="0">
                <a:solidFill>
                  <a:srgbClr val="FF0000"/>
                </a:solidFill>
                <a:latin typeface="+mj-ea"/>
                <a:ea typeface="+mj-ea"/>
              </a:rPr>
              <a:t>公司</a:t>
            </a:r>
            <a:r>
              <a:rPr lang="en-US" altLang="zh-CN" dirty="0" smtClean="0">
                <a:solidFill>
                  <a:srgbClr val="FF0000"/>
                </a:solidFill>
                <a:latin typeface="+mj-ea"/>
                <a:ea typeface="+mj-ea"/>
              </a:rPr>
              <a:t>+</a:t>
            </a:r>
            <a:r>
              <a:rPr lang="zh-CN" altLang="en-US" dirty="0" smtClean="0">
                <a:solidFill>
                  <a:srgbClr val="FF0000"/>
                </a:solidFill>
                <a:latin typeface="+mj-ea"/>
                <a:ea typeface="+mj-ea"/>
              </a:rPr>
              <a:t>基地</a:t>
            </a:r>
            <a:r>
              <a:rPr lang="en-US" altLang="zh-CN" dirty="0" smtClean="0">
                <a:solidFill>
                  <a:srgbClr val="FF0000"/>
                </a:solidFill>
                <a:latin typeface="+mj-ea"/>
                <a:ea typeface="+mj-ea"/>
              </a:rPr>
              <a:t>+</a:t>
            </a:r>
            <a:r>
              <a:rPr lang="zh-CN" altLang="en-US" dirty="0" smtClean="0">
                <a:solidFill>
                  <a:srgbClr val="FF0000"/>
                </a:solidFill>
                <a:latin typeface="+mj-ea"/>
                <a:ea typeface="+mj-ea"/>
              </a:rPr>
              <a:t>果农”</a:t>
            </a:r>
            <a:r>
              <a:rPr lang="zh-CN" altLang="en-US" dirty="0" smtClean="0">
                <a:solidFill>
                  <a:schemeClr val="tx2"/>
                </a:solidFill>
                <a:latin typeface="+mj-ea"/>
                <a:ea typeface="+mj-ea"/>
              </a:rPr>
              <a:t>的运作模式，采取</a:t>
            </a:r>
            <a:r>
              <a:rPr lang="zh-CN" altLang="en-US" dirty="0" smtClean="0">
                <a:solidFill>
                  <a:srgbClr val="FF0000"/>
                </a:solidFill>
                <a:latin typeface="+mj-ea"/>
                <a:ea typeface="+mj-ea"/>
              </a:rPr>
              <a:t>“五统一分”</a:t>
            </a:r>
            <a:r>
              <a:rPr lang="zh-CN" altLang="en-US" dirty="0" smtClean="0">
                <a:solidFill>
                  <a:schemeClr val="tx2"/>
                </a:solidFill>
                <a:latin typeface="+mj-ea"/>
                <a:ea typeface="+mj-ea"/>
              </a:rPr>
              <a:t>的果园管理模式，即统一技术指导、统一商标品牌、统一物资供应、统一包装、统一销售价格、分户经营管理模式，帮助社员做好果园标准化、规范化管理。</a:t>
            </a:r>
            <a:endParaRPr lang="en-US" altLang="zh-CN" dirty="0" smtClean="0">
              <a:solidFill>
                <a:schemeClr val="tx2"/>
              </a:solidFill>
              <a:latin typeface="+mj-ea"/>
              <a:ea typeface="+mj-ea"/>
            </a:endParaRPr>
          </a:p>
          <a:p>
            <a:pPr marL="285750" indent="-285750" algn="just">
              <a:buFont typeface="Wingdings" panose="05000000000000000000" pitchFamily="2" charset="2"/>
              <a:buChar char="n"/>
            </a:pPr>
            <a:r>
              <a:rPr lang="zh-CN" altLang="en-US" dirty="0" smtClean="0">
                <a:solidFill>
                  <a:schemeClr val="tx2"/>
                </a:solidFill>
                <a:latin typeface="+mj-ea"/>
                <a:ea typeface="+mj-ea"/>
              </a:rPr>
              <a:t>充分利用电视、广播、报刊、网络、微信公众号等媒体长期对外进行宣传报道，以此提升睦和村各类水果的品牌知名度和社会知晓度。</a:t>
            </a:r>
            <a:endParaRPr lang="en-US" altLang="zh-CN" dirty="0" smtClean="0">
              <a:solidFill>
                <a:schemeClr val="tx2"/>
              </a:solidFill>
              <a:latin typeface="+mj-ea"/>
              <a:ea typeface="+mj-ea"/>
            </a:endParaRPr>
          </a:p>
          <a:p>
            <a:pPr marL="285750" indent="-285750" algn="just">
              <a:buFont typeface="Wingdings" panose="05000000000000000000" pitchFamily="2" charset="2"/>
              <a:buChar char="n"/>
            </a:pPr>
            <a:r>
              <a:rPr lang="zh-CN" altLang="en-US" dirty="0" smtClean="0">
                <a:solidFill>
                  <a:schemeClr val="tx2"/>
                </a:solidFill>
                <a:latin typeface="+mj-ea"/>
                <a:ea typeface="+mj-ea"/>
              </a:rPr>
              <a:t>通过适时举办各类水果采果活动，达到“以节促销”、“以节增收”、“以节兴旅”的目的，广泛吸引游客和水果商贩前来村采摘购买，建立健康有序的产销链，有力地拉动了乡村旅游产业的发展。</a:t>
            </a:r>
            <a:endParaRPr lang="zh-CN" altLang="en-US" dirty="0" smtClean="0">
              <a:solidFill>
                <a:schemeClr val="tx2"/>
              </a:solidFill>
              <a:latin typeface="+mj-ea"/>
              <a:ea typeface="+mj-ea"/>
            </a:endParaRPr>
          </a:p>
        </p:txBody>
      </p:sp>
      <p:sp>
        <p:nvSpPr>
          <p:cNvPr id="14" name="文本框 13"/>
          <p:cNvSpPr txBox="1"/>
          <p:nvPr/>
        </p:nvSpPr>
        <p:spPr>
          <a:xfrm>
            <a:off x="4793368" y="1013540"/>
            <a:ext cx="184731" cy="369332"/>
          </a:xfrm>
          <a:prstGeom prst="rect">
            <a:avLst/>
          </a:prstGeom>
          <a:noFill/>
        </p:spPr>
        <p:txBody>
          <a:bodyPr wrap="none" rtlCol="0">
            <a:spAutoFit/>
          </a:bodyPr>
          <a:lstStyle/>
          <a:p>
            <a:endParaRPr lang="zh-CN" altLang="en-US" dirty="0">
              <a:latin typeface="Lifeline JL" panose="00000400000000000000" pitchFamily="2" charset="0"/>
            </a:endParaRPr>
          </a:p>
        </p:txBody>
      </p:sp>
      <p:pic>
        <p:nvPicPr>
          <p:cNvPr id="3" name="图片 2"/>
          <p:cNvPicPr>
            <a:picLocks noChangeAspect="1"/>
          </p:cNvPicPr>
          <p:nvPr/>
        </p:nvPicPr>
        <p:blipFill>
          <a:blip r:embed="rId1" cstate="print"/>
          <a:stretch>
            <a:fillRect/>
          </a:stretch>
        </p:blipFill>
        <p:spPr>
          <a:xfrm>
            <a:off x="1201837" y="4596780"/>
            <a:ext cx="2109733" cy="1578114"/>
          </a:xfrm>
          <a:prstGeom prst="rect">
            <a:avLst/>
          </a:prstGeom>
          <a:blipFill>
            <a:blip r:embed="rId1" cstate="print"/>
            <a:stretch>
              <a:fillRect/>
            </a:stretch>
          </a:blip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2" cstate="print"/>
          <a:stretch>
            <a:fillRect/>
          </a:stretch>
        </p:blipFill>
        <p:spPr>
          <a:xfrm>
            <a:off x="3434085" y="4596780"/>
            <a:ext cx="2368632" cy="1578114"/>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3" cstate="print"/>
          <a:stretch>
            <a:fillRect/>
          </a:stretch>
        </p:blipFill>
        <p:spPr>
          <a:xfrm>
            <a:off x="8330629" y="4563304"/>
            <a:ext cx="2417385" cy="1611590"/>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图片 16"/>
          <p:cNvPicPr>
            <a:picLocks noChangeAspect="1"/>
          </p:cNvPicPr>
          <p:nvPr/>
        </p:nvPicPr>
        <p:blipFill>
          <a:blip r:embed="rId4" cstate="print"/>
          <a:stretch>
            <a:fillRect/>
          </a:stretch>
        </p:blipFill>
        <p:spPr>
          <a:xfrm>
            <a:off x="6011806" y="4596780"/>
            <a:ext cx="2109733" cy="1578114"/>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Tm="461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19684" y="569426"/>
            <a:ext cx="1108032" cy="369350"/>
          </a:xfrm>
          <a:prstGeom prst="rect">
            <a:avLst/>
          </a:prstGeom>
        </p:spPr>
        <p:txBody>
          <a:bodyPr wrap="none" lIns="91458" tIns="45729" rIns="91458" bIns="45729">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个人简介</a:t>
            </a:r>
            <a:endParaRPr lang="en-US" altLang="zh-CN"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TextBox 19"/>
          <p:cNvSpPr txBox="1"/>
          <p:nvPr/>
        </p:nvSpPr>
        <p:spPr>
          <a:xfrm>
            <a:off x="719684" y="2084851"/>
            <a:ext cx="4322168" cy="3019579"/>
          </a:xfrm>
          <a:prstGeom prst="rect">
            <a:avLst/>
          </a:prstGeom>
          <a:noFill/>
        </p:spPr>
        <p:txBody>
          <a:bodyPr wrap="square" lIns="94775" tIns="47388" rIns="94775" bIns="47388"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indent="542290" algn="just">
              <a:lnSpc>
                <a:spcPts val="3815"/>
              </a:lnSpc>
              <a:spcAft>
                <a:spcPts val="0"/>
              </a:spcAft>
            </a:pPr>
            <a:r>
              <a:rPr lang="zh-CN" altLang="zh-CN" sz="1500" b="1" kern="100" dirty="0" smtClean="0">
                <a:solidFill>
                  <a:schemeClr val="tx1"/>
                </a:solidFill>
                <a:latin typeface="+mj-ea"/>
                <a:cs typeface="Times New Roman" panose="02020603050405020304"/>
              </a:rPr>
              <a:t>刘家奇，</a:t>
            </a:r>
            <a:r>
              <a:rPr lang="zh-CN" altLang="en-US" sz="1500" b="1" kern="100" dirty="0" smtClean="0">
                <a:solidFill>
                  <a:schemeClr val="tx1"/>
                </a:solidFill>
                <a:latin typeface="+mj-ea"/>
                <a:cs typeface="Times New Roman" panose="02020603050405020304"/>
              </a:rPr>
              <a:t>重庆市涪陵区</a:t>
            </a:r>
            <a:r>
              <a:rPr lang="zh-CN" altLang="zh-CN" sz="1500" b="1" kern="100" dirty="0" smtClean="0">
                <a:solidFill>
                  <a:schemeClr val="tx1"/>
                </a:solidFill>
                <a:latin typeface="+mj-ea"/>
                <a:cs typeface="Times New Roman" panose="02020603050405020304"/>
              </a:rPr>
              <a:t>南沱镇睦和村党支部书记，</a:t>
            </a:r>
            <a:r>
              <a:rPr lang="zh-CN" altLang="en-US" sz="1500" b="1" kern="100" dirty="0" smtClean="0">
                <a:solidFill>
                  <a:schemeClr val="tx1"/>
                </a:solidFill>
                <a:latin typeface="+mj-ea"/>
                <a:cs typeface="Times New Roman" panose="02020603050405020304"/>
              </a:rPr>
              <a:t>重庆市涪陵区睦和龙哥果品专业合作社理事长</a:t>
            </a:r>
            <a:r>
              <a:rPr lang="zh-CN" altLang="zh-CN" sz="1500" b="1" kern="100" dirty="0" smtClean="0">
                <a:solidFill>
                  <a:schemeClr val="tx1"/>
                </a:solidFill>
                <a:latin typeface="+mj-ea"/>
                <a:cs typeface="Times New Roman" panose="02020603050405020304"/>
              </a:rPr>
              <a:t>。第十三届全国人大代表</a:t>
            </a:r>
            <a:r>
              <a:rPr lang="zh-CN" altLang="en-US" sz="1500" b="1" kern="100" dirty="0" smtClean="0">
                <a:solidFill>
                  <a:schemeClr val="tx1"/>
                </a:solidFill>
                <a:latin typeface="+mj-ea"/>
                <a:cs typeface="Times New Roman" panose="02020603050405020304"/>
              </a:rPr>
              <a:t>、</a:t>
            </a:r>
            <a:r>
              <a:rPr lang="zh-CN" altLang="zh-CN" sz="1500" b="1" kern="100" dirty="0" smtClean="0">
                <a:solidFill>
                  <a:schemeClr val="tx1"/>
                </a:solidFill>
                <a:latin typeface="+mj-ea"/>
                <a:cs typeface="Times New Roman" panose="02020603050405020304"/>
              </a:rPr>
              <a:t>全国劳动模范、农业部“百名农业科教兴村杰出带头人”、重庆市移民工作先进个人、重庆市第五届十大杰出青年农民、涪陵区优秀共产党员等光荣称号。</a:t>
            </a:r>
            <a:endParaRPr lang="zh-CN" altLang="zh-CN" sz="1500" b="1" kern="100" dirty="0">
              <a:solidFill>
                <a:schemeClr val="tx1"/>
              </a:solidFill>
              <a:latin typeface="+mj-ea"/>
              <a:cs typeface="Times New Roman" panose="02020603050405020304"/>
            </a:endParaRPr>
          </a:p>
        </p:txBody>
      </p:sp>
      <p:sp>
        <p:nvSpPr>
          <p:cNvPr id="24" name="矩形 23"/>
          <p:cNvSpPr/>
          <p:nvPr/>
        </p:nvSpPr>
        <p:spPr>
          <a:xfrm>
            <a:off x="5426044" y="1796819"/>
            <a:ext cx="6435228" cy="4608512"/>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ustDataLst>
      <p:tags r:id="rId2"/>
    </p:custData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649"/>
                            </p:stCondLst>
                            <p:childTnLst>
                              <p:par>
                                <p:cTn id="13" presetID="22" presetClass="entr" presetSubtype="1"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tretch>
            <a:fillRect/>
          </a:stretch>
        </p:blipFill>
        <p:spPr>
          <a:xfrm>
            <a:off x="7689351" y="1848578"/>
            <a:ext cx="2977941" cy="2038095"/>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2" cstate="print"/>
          <a:stretch>
            <a:fillRect/>
          </a:stretch>
        </p:blipFill>
        <p:spPr>
          <a:xfrm>
            <a:off x="4545771" y="4149080"/>
            <a:ext cx="2920762" cy="2063749"/>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p:cNvPicPr>
            <a:picLocks noChangeAspect="1"/>
          </p:cNvPicPr>
          <p:nvPr/>
        </p:nvPicPr>
        <p:blipFill>
          <a:blip r:embed="rId3" cstate="print"/>
          <a:stretch>
            <a:fillRect/>
          </a:stretch>
        </p:blipFill>
        <p:spPr>
          <a:xfrm>
            <a:off x="1027197" y="1903753"/>
            <a:ext cx="3139905" cy="2093270"/>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TextBox 12"/>
          <p:cNvSpPr txBox="1"/>
          <p:nvPr/>
        </p:nvSpPr>
        <p:spPr>
          <a:xfrm>
            <a:off x="1498204" y="845256"/>
            <a:ext cx="9169088" cy="707886"/>
          </a:xfrm>
          <a:prstGeom prst="rect">
            <a:avLst/>
          </a:prstGeom>
          <a:noFill/>
        </p:spPr>
        <p:txBody>
          <a:bodyPr wrap="square" rtlCol="0">
            <a:spAutoFit/>
          </a:bodyPr>
          <a:lstStyle/>
          <a:p>
            <a:pPr algn="just"/>
            <a:r>
              <a:rPr lang="zh-CN" altLang="en-US" sz="2000" dirty="0" smtClean="0">
                <a:solidFill>
                  <a:schemeClr val="tx2"/>
                </a:solidFill>
                <a:latin typeface="+mn-ea"/>
                <a:ea typeface="+mn-ea"/>
              </a:rPr>
              <a:t>睦和村现已成功打造“春有枇杷，夏有荔枝，秋有龙眼，冬有脐橙”的典范，走上了四季赏花品果，休闲观光体验式乡村旅游道路。</a:t>
            </a:r>
            <a:endParaRPr lang="zh-CN" altLang="en-US" sz="2000" dirty="0">
              <a:solidFill>
                <a:schemeClr val="tx2"/>
              </a:solidFill>
              <a:latin typeface="+mn-ea"/>
              <a:ea typeface="+mn-ea"/>
            </a:endParaRPr>
          </a:p>
        </p:txBody>
      </p:sp>
      <p:sp>
        <p:nvSpPr>
          <p:cNvPr id="14" name="单圆角矩形 13"/>
          <p:cNvSpPr/>
          <p:nvPr/>
        </p:nvSpPr>
        <p:spPr bwMode="auto">
          <a:xfrm>
            <a:off x="923749" y="764515"/>
            <a:ext cx="378177" cy="901127"/>
          </a:xfrm>
          <a:prstGeom prst="round1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9" name="TextBox 24"/>
          <p:cNvSpPr txBox="1"/>
          <p:nvPr/>
        </p:nvSpPr>
        <p:spPr>
          <a:xfrm>
            <a:off x="8878250" y="4277595"/>
            <a:ext cx="1668344" cy="400110"/>
          </a:xfrm>
          <a:prstGeom prst="rect">
            <a:avLst/>
          </a:prstGeom>
          <a:noFill/>
        </p:spPr>
        <p:txBody>
          <a:bodyPr wrap="square" rtlCol="0">
            <a:spAutoFit/>
          </a:bodyPr>
          <a:lstStyle/>
          <a:p>
            <a:r>
              <a:rPr lang="zh-CN" altLang="en-US" sz="2000" b="1" dirty="0">
                <a:solidFill>
                  <a:schemeClr val="accent1"/>
                </a:solidFill>
                <a:latin typeface="+mn-ea"/>
                <a:ea typeface="+mn-ea"/>
              </a:rPr>
              <a:t>房屋维修</a:t>
            </a:r>
            <a:endParaRPr lang="en-US" altLang="zh-CN" sz="2000" b="1" dirty="0">
              <a:solidFill>
                <a:schemeClr val="accent1"/>
              </a:solidFill>
              <a:latin typeface="+mn-ea"/>
              <a:ea typeface="+mn-ea"/>
            </a:endParaRPr>
          </a:p>
        </p:txBody>
      </p:sp>
      <p:sp>
        <p:nvSpPr>
          <p:cNvPr id="30" name="TextBox 26"/>
          <p:cNvSpPr txBox="1"/>
          <p:nvPr/>
        </p:nvSpPr>
        <p:spPr>
          <a:xfrm>
            <a:off x="8878250" y="4709643"/>
            <a:ext cx="2391187" cy="1323439"/>
          </a:xfrm>
          <a:prstGeom prst="rect">
            <a:avLst/>
          </a:prstGeom>
          <a:noFill/>
        </p:spPr>
        <p:txBody>
          <a:bodyPr wrap="square" rtlCol="0">
            <a:spAutoFit/>
          </a:bodyPr>
          <a:lstStyle/>
          <a:p>
            <a:r>
              <a:rPr lang="zh-CN" altLang="en-US" sz="1600" dirty="0">
                <a:solidFill>
                  <a:schemeClr val="accent1"/>
                </a:solidFill>
                <a:latin typeface="+mn-ea"/>
                <a:ea typeface="+mn-ea"/>
              </a:rPr>
              <a:t>这里可以添加主要内容这里可以添加主要内容这里可以添加主要内容这里可以添加主要内容这里可以添加主要内容</a:t>
            </a:r>
            <a:endParaRPr lang="zh-CN" altLang="en-US" sz="1600" dirty="0">
              <a:solidFill>
                <a:schemeClr val="accent1"/>
              </a:solidFill>
              <a:latin typeface="+mn-ea"/>
              <a:ea typeface="+mn-ea"/>
            </a:endParaRPr>
          </a:p>
        </p:txBody>
      </p:sp>
      <p:grpSp>
        <p:nvGrpSpPr>
          <p:cNvPr id="2"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1" name="TextBox 30"/>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4.1  </a:t>
            </a:r>
            <a:r>
              <a:rPr lang="zh-CN" altLang="en-US" dirty="0" smtClean="0">
                <a:solidFill>
                  <a:schemeClr val="tx2"/>
                </a:solidFill>
              </a:rPr>
              <a:t>产业兴旺</a:t>
            </a:r>
            <a:endParaRPr lang="zh-CN" altLang="en-US" dirty="0">
              <a:solidFill>
                <a:schemeClr val="tx2"/>
              </a:solidFill>
            </a:endParaRPr>
          </a:p>
        </p:txBody>
      </p:sp>
      <p:pic>
        <p:nvPicPr>
          <p:cNvPr id="34" name="图片 33"/>
          <p:cNvPicPr>
            <a:picLocks noChangeAspect="1"/>
          </p:cNvPicPr>
          <p:nvPr/>
        </p:nvPicPr>
        <p:blipFill>
          <a:blip r:embed="rId4" cstate="print"/>
          <a:stretch>
            <a:fillRect/>
          </a:stretch>
        </p:blipFill>
        <p:spPr>
          <a:xfrm>
            <a:off x="4525804" y="1848578"/>
            <a:ext cx="2868721" cy="2093270"/>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5" name="图片 34"/>
          <p:cNvPicPr>
            <a:picLocks noChangeAspect="1"/>
          </p:cNvPicPr>
          <p:nvPr/>
        </p:nvPicPr>
        <p:blipFill>
          <a:blip r:embed="rId5" cstate="print"/>
          <a:stretch>
            <a:fillRect/>
          </a:stretch>
        </p:blipFill>
        <p:spPr>
          <a:xfrm>
            <a:off x="1027197" y="4149080"/>
            <a:ext cx="3139905" cy="2093270"/>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6" name="图片 35"/>
          <p:cNvPicPr>
            <a:picLocks noChangeAspect="1"/>
          </p:cNvPicPr>
          <p:nvPr/>
        </p:nvPicPr>
        <p:blipFill>
          <a:blip r:embed="rId6" cstate="print"/>
          <a:stretch>
            <a:fillRect/>
          </a:stretch>
        </p:blipFill>
        <p:spPr>
          <a:xfrm>
            <a:off x="7746530" y="4254174"/>
            <a:ext cx="2920762" cy="1853560"/>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Tm="5786">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4.2  </a:t>
            </a:r>
            <a:r>
              <a:rPr lang="zh-CN" altLang="en-US" dirty="0" smtClean="0">
                <a:solidFill>
                  <a:schemeClr val="tx2"/>
                </a:solidFill>
              </a:rPr>
              <a:t>生态宜居</a:t>
            </a:r>
            <a:endParaRPr lang="zh-CN" altLang="en-US" dirty="0">
              <a:solidFill>
                <a:schemeClr val="tx2"/>
              </a:solidFill>
            </a:endParaRPr>
          </a:p>
        </p:txBody>
      </p:sp>
      <p:grpSp>
        <p:nvGrpSpPr>
          <p:cNvPr id="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3" name="图片 2"/>
          <p:cNvPicPr>
            <a:picLocks noChangeAspect="1"/>
          </p:cNvPicPr>
          <p:nvPr/>
        </p:nvPicPr>
        <p:blipFill>
          <a:blip r:embed="rId1" cstate="print"/>
          <a:stretch>
            <a:fillRect/>
          </a:stretch>
        </p:blipFill>
        <p:spPr>
          <a:xfrm>
            <a:off x="4908133" y="878304"/>
            <a:ext cx="6342982" cy="5463851"/>
          </a:xfrm>
          <a:prstGeom prst="rect">
            <a:avLst/>
          </a:prstGeom>
        </p:spPr>
      </p:pic>
      <p:sp>
        <p:nvSpPr>
          <p:cNvPr id="4" name="矩形 3"/>
          <p:cNvSpPr/>
          <p:nvPr/>
        </p:nvSpPr>
        <p:spPr bwMode="auto">
          <a:xfrm>
            <a:off x="697781" y="1419726"/>
            <a:ext cx="5040560" cy="463215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矩形 1"/>
          <p:cNvSpPr/>
          <p:nvPr/>
        </p:nvSpPr>
        <p:spPr>
          <a:xfrm>
            <a:off x="913805" y="2060848"/>
            <a:ext cx="4608690" cy="3693319"/>
          </a:xfrm>
          <a:prstGeom prst="rect">
            <a:avLst/>
          </a:prstGeom>
          <a:noFill/>
        </p:spPr>
        <p:txBody>
          <a:bodyPr wrap="square" rtlCol="0">
            <a:spAutoFit/>
          </a:bodyPr>
          <a:lstStyle/>
          <a:p>
            <a:pPr marL="285750" indent="-285750" algn="just">
              <a:buFont typeface="Wingdings" panose="05000000000000000000" pitchFamily="2" charset="2"/>
              <a:buChar char="n"/>
            </a:pPr>
            <a:r>
              <a:rPr lang="en-US" altLang="zh-CN" dirty="0" smtClean="0">
                <a:solidFill>
                  <a:schemeClr val="accent1"/>
                </a:solidFill>
                <a:latin typeface="+mj-ea"/>
                <a:ea typeface="+mj-ea"/>
              </a:rPr>
              <a:t>2011</a:t>
            </a:r>
            <a:r>
              <a:rPr lang="zh-CN" altLang="en-US" dirty="0" smtClean="0">
                <a:solidFill>
                  <a:schemeClr val="accent1"/>
                </a:solidFill>
                <a:latin typeface="+mj-ea"/>
                <a:ea typeface="+mj-ea"/>
              </a:rPr>
              <a:t>年</a:t>
            </a:r>
            <a:r>
              <a:rPr lang="en-US" altLang="zh-CN" dirty="0" smtClean="0">
                <a:solidFill>
                  <a:schemeClr val="accent1"/>
                </a:solidFill>
                <a:latin typeface="+mj-ea"/>
                <a:ea typeface="+mj-ea"/>
              </a:rPr>
              <a:t>9</a:t>
            </a:r>
            <a:r>
              <a:rPr lang="zh-CN" altLang="en-US" dirty="0" smtClean="0">
                <a:solidFill>
                  <a:schemeClr val="accent1"/>
                </a:solidFill>
                <a:latin typeface="+mj-ea"/>
                <a:ea typeface="+mj-ea"/>
              </a:rPr>
              <a:t>月，睦和村获“全国生态文化村”光荣称号。</a:t>
            </a:r>
            <a:endParaRPr lang="zh-CN" altLang="en-US" dirty="0" smtClean="0">
              <a:solidFill>
                <a:schemeClr val="accent1"/>
              </a:solidFill>
              <a:latin typeface="+mj-ea"/>
              <a:ea typeface="+mj-ea"/>
            </a:endParaRPr>
          </a:p>
          <a:p>
            <a:pPr marL="285750" indent="-285750" algn="just">
              <a:buFont typeface="Wingdings" panose="05000000000000000000" pitchFamily="2" charset="2"/>
              <a:buChar char="n"/>
            </a:pPr>
            <a:r>
              <a:rPr lang="zh-CN" altLang="en-US" dirty="0" smtClean="0">
                <a:solidFill>
                  <a:schemeClr val="accent1"/>
                </a:solidFill>
                <a:latin typeface="+mj-ea"/>
                <a:ea typeface="+mj-ea"/>
              </a:rPr>
              <a:t>优化产业结构，发展绿色产业。村域内有全国农业专业合作社示范社</a:t>
            </a:r>
            <a:r>
              <a:rPr lang="en-US" altLang="zh-CN" dirty="0" smtClean="0">
                <a:solidFill>
                  <a:schemeClr val="accent1"/>
                </a:solidFill>
                <a:latin typeface="+mj-ea"/>
                <a:ea typeface="+mj-ea"/>
              </a:rPr>
              <a:t>1</a:t>
            </a:r>
            <a:r>
              <a:rPr lang="zh-CN" altLang="en-US" dirty="0" smtClean="0">
                <a:solidFill>
                  <a:schemeClr val="accent1"/>
                </a:solidFill>
                <a:latin typeface="+mj-ea"/>
                <a:ea typeface="+mj-ea"/>
              </a:rPr>
              <a:t>个，专业技术协会</a:t>
            </a:r>
            <a:r>
              <a:rPr lang="en-US" altLang="zh-CN" dirty="0" smtClean="0">
                <a:solidFill>
                  <a:schemeClr val="accent1"/>
                </a:solidFill>
                <a:latin typeface="+mj-ea"/>
                <a:ea typeface="+mj-ea"/>
              </a:rPr>
              <a:t>1</a:t>
            </a:r>
            <a:r>
              <a:rPr lang="zh-CN" altLang="en-US" dirty="0" smtClean="0">
                <a:solidFill>
                  <a:schemeClr val="accent1"/>
                </a:solidFill>
                <a:latin typeface="+mj-ea"/>
                <a:ea typeface="+mj-ea"/>
              </a:rPr>
              <a:t>个，涉农企业</a:t>
            </a:r>
            <a:r>
              <a:rPr lang="en-US" altLang="zh-CN" dirty="0" smtClean="0">
                <a:solidFill>
                  <a:schemeClr val="accent1"/>
                </a:solidFill>
                <a:latin typeface="+mj-ea"/>
                <a:ea typeface="+mj-ea"/>
              </a:rPr>
              <a:t>4</a:t>
            </a:r>
            <a:r>
              <a:rPr lang="zh-CN" altLang="en-US" dirty="0" smtClean="0">
                <a:solidFill>
                  <a:schemeClr val="accent1"/>
                </a:solidFill>
                <a:latin typeface="+mj-ea"/>
                <a:ea typeface="+mj-ea"/>
              </a:rPr>
              <a:t>家，农家乐</a:t>
            </a:r>
            <a:r>
              <a:rPr lang="en-US" altLang="zh-CN" dirty="0" smtClean="0">
                <a:solidFill>
                  <a:schemeClr val="accent1"/>
                </a:solidFill>
                <a:latin typeface="+mj-ea"/>
                <a:ea typeface="+mj-ea"/>
              </a:rPr>
              <a:t>10</a:t>
            </a:r>
            <a:r>
              <a:rPr lang="zh-CN" altLang="en-US" dirty="0" smtClean="0">
                <a:solidFill>
                  <a:schemeClr val="accent1"/>
                </a:solidFill>
                <a:latin typeface="+mj-ea"/>
                <a:ea typeface="+mj-ea"/>
              </a:rPr>
              <a:t>余家，其中星级农家乐</a:t>
            </a:r>
            <a:r>
              <a:rPr lang="en-US" altLang="zh-CN" dirty="0" smtClean="0">
                <a:solidFill>
                  <a:schemeClr val="accent1"/>
                </a:solidFill>
                <a:latin typeface="+mj-ea"/>
                <a:ea typeface="+mj-ea"/>
              </a:rPr>
              <a:t>4</a:t>
            </a:r>
            <a:r>
              <a:rPr lang="zh-CN" altLang="en-US" dirty="0" smtClean="0">
                <a:solidFill>
                  <a:schemeClr val="accent1"/>
                </a:solidFill>
                <a:latin typeface="+mj-ea"/>
                <a:ea typeface="+mj-ea"/>
              </a:rPr>
              <a:t>家。生态环境良好，无重度污染企业。</a:t>
            </a:r>
            <a:endParaRPr lang="zh-CN" altLang="en-US" dirty="0" smtClean="0">
              <a:solidFill>
                <a:schemeClr val="accent1"/>
              </a:solidFill>
              <a:latin typeface="+mj-ea"/>
              <a:ea typeface="+mj-ea"/>
            </a:endParaRPr>
          </a:p>
          <a:p>
            <a:pPr marL="285750" indent="-285750" algn="just">
              <a:buFont typeface="Wingdings" panose="05000000000000000000" pitchFamily="2" charset="2"/>
              <a:buChar char="n"/>
            </a:pPr>
            <a:r>
              <a:rPr lang="zh-CN" altLang="en-US" dirty="0" smtClean="0">
                <a:solidFill>
                  <a:schemeClr val="accent1"/>
                </a:solidFill>
                <a:latin typeface="+mj-ea"/>
                <a:ea typeface="+mj-ea"/>
              </a:rPr>
              <a:t>深化污染治理，打造宜居环境。加强养殖污染治理，坚持工业废水治理。推进居民点污水治理。保证农村深化垃圾治理</a:t>
            </a:r>
            <a:endParaRPr lang="en-US" altLang="zh-CN" dirty="0" smtClean="0">
              <a:solidFill>
                <a:schemeClr val="accent1"/>
              </a:solidFill>
              <a:latin typeface="+mj-ea"/>
              <a:ea typeface="+mj-ea"/>
            </a:endParaRPr>
          </a:p>
          <a:p>
            <a:pPr marL="285750" indent="-285750" algn="just">
              <a:buFont typeface="Wingdings" panose="05000000000000000000" pitchFamily="2" charset="2"/>
              <a:buChar char="n"/>
            </a:pPr>
            <a:r>
              <a:rPr lang="zh-CN" altLang="en-US" dirty="0" smtClean="0">
                <a:solidFill>
                  <a:schemeClr val="accent1"/>
                </a:solidFill>
                <a:latin typeface="+mj-ea"/>
                <a:ea typeface="+mj-ea"/>
              </a:rPr>
              <a:t>积极推行河长制，全民共护青山绿水。针对村域内河流实际情况，全面贯彻落实河长制。</a:t>
            </a:r>
            <a:endParaRPr lang="zh-CN" altLang="zh-CN" dirty="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advTm="3861">
        <p14:prism dir="d"/>
      </p:transition>
    </mc:Choice>
    <mc:Fallback>
      <p:transition spd="slow" advTm="3861">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35629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latin typeface="+mj-ea"/>
              </a:rPr>
              <a:t>4.2 </a:t>
            </a:r>
            <a:r>
              <a:rPr lang="zh-CN" altLang="en-US" dirty="0" smtClean="0">
                <a:solidFill>
                  <a:schemeClr val="tx2"/>
                </a:solidFill>
                <a:latin typeface="+mj-ea"/>
              </a:rPr>
              <a:t>生态宜居</a:t>
            </a:r>
            <a:endParaRPr lang="en-US" altLang="zh-CN" dirty="0">
              <a:solidFill>
                <a:schemeClr val="tx2"/>
              </a:solidFill>
              <a:latin typeface="+mj-ea"/>
            </a:endParaRPr>
          </a:p>
        </p:txBody>
      </p:sp>
      <p:grpSp>
        <p:nvGrpSpPr>
          <p:cNvPr id="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2" name="图片 1"/>
          <p:cNvPicPr>
            <a:picLocks noChangeAspect="1"/>
          </p:cNvPicPr>
          <p:nvPr/>
        </p:nvPicPr>
        <p:blipFill>
          <a:blip r:embed="rId1" cstate="print"/>
          <a:stretch>
            <a:fillRect/>
          </a:stretch>
        </p:blipFill>
        <p:spPr>
          <a:xfrm>
            <a:off x="1238910" y="1736583"/>
            <a:ext cx="2958027" cy="1972018"/>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p:cNvPicPr>
            <a:picLocks noChangeAspect="1"/>
          </p:cNvPicPr>
          <p:nvPr/>
        </p:nvPicPr>
        <p:blipFill>
          <a:blip r:embed="rId2" cstate="print"/>
          <a:stretch>
            <a:fillRect/>
          </a:stretch>
        </p:blipFill>
        <p:spPr>
          <a:xfrm>
            <a:off x="4354282" y="1736583"/>
            <a:ext cx="3328275" cy="1972017"/>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3" cstate="print"/>
          <a:stretch>
            <a:fillRect/>
          </a:stretch>
        </p:blipFill>
        <p:spPr>
          <a:xfrm>
            <a:off x="7814592" y="1733107"/>
            <a:ext cx="2963238" cy="1975492"/>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矩形 6"/>
          <p:cNvSpPr/>
          <p:nvPr/>
        </p:nvSpPr>
        <p:spPr bwMode="auto">
          <a:xfrm>
            <a:off x="999892" y="4376652"/>
            <a:ext cx="10074467" cy="1584176"/>
          </a:xfrm>
          <a:prstGeom prst="rect">
            <a:avLst/>
          </a:prstGeom>
          <a:solidFill>
            <a:schemeClr val="accent1"/>
          </a:solidFill>
          <a:ln w="9525" cap="flat" cmpd="sng" algn="ctr">
            <a:solidFill>
              <a:schemeClr val="bg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bwMode="auto">
          <a:xfrm>
            <a:off x="951767" y="4508637"/>
            <a:ext cx="109787" cy="1246203"/>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bwMode="auto">
          <a:xfrm>
            <a:off x="11016431" y="4508637"/>
            <a:ext cx="109787" cy="1246203"/>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1181870" y="4568575"/>
            <a:ext cx="9690472" cy="923330"/>
          </a:xfrm>
          <a:prstGeom prst="rect">
            <a:avLst/>
          </a:prstGeom>
          <a:noFill/>
        </p:spPr>
        <p:txBody>
          <a:bodyPr wrap="square" rtlCol="0">
            <a:spAutoFit/>
          </a:bodyPr>
          <a:lstStyle/>
          <a:p>
            <a:pPr algn="just"/>
            <a:r>
              <a:rPr lang="en-US" altLang="zh-CN" dirty="0" smtClean="0">
                <a:solidFill>
                  <a:schemeClr val="tx2"/>
                </a:solidFill>
                <a:latin typeface="+mj-ea"/>
                <a:ea typeface="+mj-ea"/>
              </a:rPr>
              <a:t>2018</a:t>
            </a:r>
            <a:r>
              <a:rPr lang="zh-CN" altLang="en-US" dirty="0" smtClean="0">
                <a:solidFill>
                  <a:schemeClr val="tx2"/>
                </a:solidFill>
                <a:latin typeface="+mj-ea"/>
                <a:ea typeface="+mj-ea"/>
              </a:rPr>
              <a:t>年</a:t>
            </a:r>
            <a:r>
              <a:rPr lang="en-US" altLang="zh-CN" dirty="0" smtClean="0">
                <a:solidFill>
                  <a:schemeClr val="tx2"/>
                </a:solidFill>
                <a:latin typeface="+mj-ea"/>
                <a:ea typeface="+mj-ea"/>
              </a:rPr>
              <a:t>9</a:t>
            </a:r>
            <a:r>
              <a:rPr lang="zh-CN" altLang="en-US" dirty="0" smtClean="0">
                <a:solidFill>
                  <a:schemeClr val="tx2"/>
                </a:solidFill>
                <a:latin typeface="+mj-ea"/>
                <a:ea typeface="+mj-ea"/>
              </a:rPr>
              <a:t>月，睦和村被纳入</a:t>
            </a:r>
            <a:r>
              <a:rPr lang="zh-CN" altLang="en-US" b="1" dirty="0" smtClean="0"/>
              <a:t>区级</a:t>
            </a:r>
            <a:r>
              <a:rPr lang="zh-CN" altLang="zh-CN" b="1" dirty="0" smtClean="0"/>
              <a:t>乡村振兴</a:t>
            </a:r>
            <a:r>
              <a:rPr lang="zh-CN" altLang="en-US" b="1" dirty="0" smtClean="0"/>
              <a:t>综合</a:t>
            </a:r>
            <a:r>
              <a:rPr lang="zh-CN" altLang="zh-CN" b="1" dirty="0" smtClean="0"/>
              <a:t>试验示范村</a:t>
            </a:r>
            <a:r>
              <a:rPr lang="zh-CN" altLang="en-US" b="1" dirty="0" smtClean="0"/>
              <a:t>，</a:t>
            </a:r>
            <a:r>
              <a:rPr lang="zh-CN" altLang="en-US" dirty="0" smtClean="0">
                <a:solidFill>
                  <a:schemeClr val="tx2"/>
                </a:solidFill>
                <a:latin typeface="+mj-ea"/>
              </a:rPr>
              <a:t>睦和村在</a:t>
            </a:r>
            <a:r>
              <a:rPr lang="en-US" altLang="zh-CN" dirty="0" smtClean="0">
                <a:solidFill>
                  <a:schemeClr val="tx2"/>
                </a:solidFill>
                <a:latin typeface="+mj-ea"/>
              </a:rPr>
              <a:t>2018</a:t>
            </a:r>
            <a:r>
              <a:rPr lang="zh-CN" altLang="en-US" dirty="0" smtClean="0">
                <a:solidFill>
                  <a:schemeClr val="tx2"/>
                </a:solidFill>
                <a:latin typeface="+mj-ea"/>
              </a:rPr>
              <a:t>年实施了市级美丽宜居示范村庄和涪陵区人居环境整治建设项目，以及睦和村农村移民安置区精准帮扶项目建设， 睦和村村容村貌得到了极大的改善。</a:t>
            </a:r>
            <a:endParaRPr lang="en-US" altLang="zh-CN" dirty="0" smtClean="0">
              <a:solidFill>
                <a:schemeClr val="tx2">
                  <a:lumMod val="50000"/>
                </a:schemeClr>
              </a:solidFill>
              <a:latin typeface="+mj-ea"/>
              <a:ea typeface="+mj-ea"/>
            </a:endParaRPr>
          </a:p>
        </p:txBody>
      </p:sp>
    </p:spTree>
  </p:cSld>
  <p:clrMapOvr>
    <a:masterClrMapping/>
  </p:clrMapOvr>
  <p:transition spd="slow" advTm="3682">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4.2  </a:t>
            </a:r>
            <a:r>
              <a:rPr lang="zh-CN" altLang="en-US" dirty="0" smtClean="0">
                <a:solidFill>
                  <a:schemeClr val="tx2"/>
                </a:solidFill>
              </a:rPr>
              <a:t>生态宜居</a:t>
            </a:r>
            <a:endParaRPr lang="zh-CN" altLang="en-US" dirty="0">
              <a:solidFill>
                <a:schemeClr val="tx2"/>
              </a:solidFill>
            </a:endParaRPr>
          </a:p>
        </p:txBody>
      </p:sp>
      <p:grpSp>
        <p:nvGrpSpPr>
          <p:cNvPr id="2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7" name="Rectangle 5"/>
          <p:cNvSpPr>
            <a:spLocks noChangeArrowheads="1"/>
          </p:cNvSpPr>
          <p:nvPr/>
        </p:nvSpPr>
        <p:spPr bwMode="auto">
          <a:xfrm>
            <a:off x="690693" y="916552"/>
            <a:ext cx="10181852" cy="5385972"/>
          </a:xfrm>
          <a:prstGeom prst="rect">
            <a:avLst/>
          </a:prstGeom>
          <a:solidFill>
            <a:schemeClr val="accent1"/>
          </a:solidFill>
          <a:ln w="6350" cap="flat">
            <a:solidFill>
              <a:srgbClr val="9E9F9F"/>
            </a:solidFill>
            <a:prstDash val="solid"/>
            <a:miter lim="800000"/>
          </a:ln>
        </p:spPr>
        <p:txBody>
          <a:bodyPr vert="horz" wrap="square" lIns="91440" tIns="45720" rIns="91440" bIns="45720" numCol="1" anchor="t" anchorCtr="0" compatLnSpc="1"/>
          <a:lstStyle/>
          <a:p>
            <a:endParaRPr lang="zh-CN" altLang="en-US"/>
          </a:p>
        </p:txBody>
      </p:sp>
      <p:sp>
        <p:nvSpPr>
          <p:cNvPr id="8" name="Freeform 6"/>
          <p:cNvSpPr/>
          <p:nvPr/>
        </p:nvSpPr>
        <p:spPr bwMode="auto">
          <a:xfrm>
            <a:off x="4295359" y="916552"/>
            <a:ext cx="3429000"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p:nvPr/>
        </p:nvSpPr>
        <p:spPr bwMode="auto">
          <a:xfrm>
            <a:off x="4525547" y="916552"/>
            <a:ext cx="2981325" cy="638175"/>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BE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矩形 9"/>
          <p:cNvSpPr/>
          <p:nvPr/>
        </p:nvSpPr>
        <p:spPr>
          <a:xfrm>
            <a:off x="5060078" y="999469"/>
            <a:ext cx="2236510" cy="400110"/>
          </a:xfrm>
          <a:prstGeom prst="rect">
            <a:avLst/>
          </a:prstGeom>
        </p:spPr>
        <p:txBody>
          <a:bodyPr wrap="none">
            <a:spAutoFit/>
          </a:bodyPr>
          <a:lstStyle/>
          <a:p>
            <a:r>
              <a:rPr lang="zh-CN" altLang="en-US" sz="2000" b="1" dirty="0" smtClean="0">
                <a:solidFill>
                  <a:schemeClr val="accent1"/>
                </a:solidFill>
                <a:latin typeface="+mj-ea"/>
                <a:ea typeface="+mj-ea"/>
              </a:rPr>
              <a:t>化肥农药实现减量</a:t>
            </a:r>
            <a:endParaRPr lang="zh-CN" altLang="en-US" sz="2000" b="1" dirty="0">
              <a:solidFill>
                <a:schemeClr val="accent1"/>
              </a:solidFill>
              <a:latin typeface="+mj-ea"/>
              <a:ea typeface="+mj-ea"/>
            </a:endParaRPr>
          </a:p>
        </p:txBody>
      </p:sp>
      <p:sp>
        <p:nvSpPr>
          <p:cNvPr id="11" name="矩形 10"/>
          <p:cNvSpPr/>
          <p:nvPr/>
        </p:nvSpPr>
        <p:spPr>
          <a:xfrm>
            <a:off x="1217296" y="1584647"/>
            <a:ext cx="9655249" cy="1200329"/>
          </a:xfrm>
          <a:prstGeom prst="rect">
            <a:avLst/>
          </a:prstGeom>
          <a:noFill/>
        </p:spPr>
        <p:txBody>
          <a:bodyPr wrap="square" rtlCol="0">
            <a:spAutoFit/>
          </a:bodyPr>
          <a:lstStyle/>
          <a:p>
            <a:pPr marL="285750" indent="-285750" algn="just">
              <a:buFont typeface="Wingdings" panose="05000000000000000000" pitchFamily="2" charset="2"/>
              <a:buChar char="n"/>
            </a:pPr>
            <a:r>
              <a:rPr lang="zh-CN" altLang="zh-CN" dirty="0" smtClean="0"/>
              <a:t>化肥、农药施用量实现减量化</a:t>
            </a:r>
            <a:r>
              <a:rPr lang="zh-CN" altLang="en-US" dirty="0" smtClean="0"/>
              <a:t>。</a:t>
            </a:r>
            <a:r>
              <a:rPr lang="en-US" altLang="zh-CN" dirty="0" smtClean="0">
                <a:solidFill>
                  <a:schemeClr val="tx2">
                    <a:lumMod val="50000"/>
                  </a:schemeClr>
                </a:solidFill>
              </a:rPr>
              <a:t>2018</a:t>
            </a:r>
            <a:r>
              <a:rPr lang="zh-CN" altLang="en-US" dirty="0" smtClean="0">
                <a:solidFill>
                  <a:schemeClr val="tx2">
                    <a:lumMod val="50000"/>
                  </a:schemeClr>
                </a:solidFill>
              </a:rPr>
              <a:t>年睦和村加强果树培训管理工作，采用生物防治进行果树病虫害，邀请区内外果树管理专家来村为果农做指导工作。利用果树培训会为果农进行宣传指导，利用太阳能杀虫灯、粘蚊板、糖醋液水等减少农药施用量，大力推行使用果树专用肥、有机肥、农家肥等肥料的施用。</a:t>
            </a:r>
            <a:endParaRPr lang="en-US" altLang="zh-CN" dirty="0">
              <a:solidFill>
                <a:schemeClr val="tx2">
                  <a:lumMod val="50000"/>
                </a:schemeClr>
              </a:solidFill>
              <a:latin typeface="+mj-ea"/>
              <a:ea typeface="+mj-ea"/>
            </a:endParaRPr>
          </a:p>
        </p:txBody>
      </p:sp>
      <p:pic>
        <p:nvPicPr>
          <p:cNvPr id="3" name="图片 2"/>
          <p:cNvPicPr>
            <a:picLocks noChangeAspect="1"/>
          </p:cNvPicPr>
          <p:nvPr/>
        </p:nvPicPr>
        <p:blipFill>
          <a:blip r:embed="rId1" cstate="print"/>
          <a:stretch>
            <a:fillRect/>
          </a:stretch>
        </p:blipFill>
        <p:spPr>
          <a:xfrm>
            <a:off x="1392379" y="3280687"/>
            <a:ext cx="4129938" cy="2751593"/>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2" cstate="print"/>
          <a:stretch>
            <a:fillRect/>
          </a:stretch>
        </p:blipFill>
        <p:spPr>
          <a:xfrm>
            <a:off x="6126920" y="3138073"/>
            <a:ext cx="4072860" cy="3054645"/>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Tm="4610">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4.3  </a:t>
            </a:r>
            <a:r>
              <a:rPr lang="zh-CN" altLang="en-US" dirty="0" smtClean="0">
                <a:solidFill>
                  <a:schemeClr val="tx2"/>
                </a:solidFill>
              </a:rPr>
              <a:t>乡风文明</a:t>
            </a:r>
            <a:endParaRPr lang="zh-CN" altLang="en-US" dirty="0">
              <a:solidFill>
                <a:schemeClr val="tx2"/>
              </a:solidFill>
            </a:endParaRPr>
          </a:p>
        </p:txBody>
      </p:sp>
      <p:grpSp>
        <p:nvGrpSpPr>
          <p:cNvPr id="2"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7" name="Line 6"/>
          <p:cNvSpPr>
            <a:spLocks noChangeShapeType="1"/>
          </p:cNvSpPr>
          <p:nvPr/>
        </p:nvSpPr>
        <p:spPr bwMode="auto">
          <a:xfrm>
            <a:off x="1823632" y="1840832"/>
            <a:ext cx="0" cy="5017168"/>
          </a:xfrm>
          <a:prstGeom prst="line">
            <a:avLst/>
          </a:prstGeom>
          <a:noFill/>
          <a:ln w="12700" cap="flat">
            <a:solidFill>
              <a:srgbClr val="716F6E"/>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6" name="组合 7"/>
          <p:cNvGrpSpPr/>
          <p:nvPr/>
        </p:nvGrpSpPr>
        <p:grpSpPr>
          <a:xfrm>
            <a:off x="1675995" y="1988690"/>
            <a:ext cx="288925" cy="288925"/>
            <a:chOff x="957263" y="3209925"/>
            <a:chExt cx="288925" cy="288925"/>
          </a:xfrm>
        </p:grpSpPr>
        <p:sp>
          <p:nvSpPr>
            <p:cNvPr id="9"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10"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 name="矩形 10"/>
          <p:cNvSpPr/>
          <p:nvPr/>
        </p:nvSpPr>
        <p:spPr>
          <a:xfrm>
            <a:off x="2012545" y="1840832"/>
            <a:ext cx="5343359" cy="646331"/>
          </a:xfrm>
          <a:prstGeom prst="rect">
            <a:avLst/>
          </a:prstGeom>
          <a:noFill/>
        </p:spPr>
        <p:txBody>
          <a:bodyPr wrap="square" rtlCol="0">
            <a:spAutoFit/>
          </a:bodyPr>
          <a:lstStyle/>
          <a:p>
            <a:pPr algn="just"/>
            <a:r>
              <a:rPr lang="zh-CN" altLang="zh-CN" dirty="0">
                <a:solidFill>
                  <a:schemeClr val="tx2"/>
                </a:solidFill>
                <a:latin typeface="+mj-ea"/>
                <a:ea typeface="+mj-ea"/>
              </a:rPr>
              <a:t>春节来临之际</a:t>
            </a:r>
            <a:r>
              <a:rPr lang="zh-CN" altLang="zh-CN" dirty="0" smtClean="0">
                <a:solidFill>
                  <a:schemeClr val="tx2"/>
                </a:solidFill>
                <a:latin typeface="+mj-ea"/>
                <a:ea typeface="+mj-ea"/>
              </a:rPr>
              <a:t>，</a:t>
            </a:r>
            <a:r>
              <a:rPr lang="zh-CN" altLang="en-US" dirty="0" smtClean="0">
                <a:solidFill>
                  <a:schemeClr val="tx2"/>
                </a:solidFill>
                <a:latin typeface="+mj-ea"/>
                <a:ea typeface="+mj-ea"/>
              </a:rPr>
              <a:t>村支两委</a:t>
            </a:r>
            <a:r>
              <a:rPr lang="zh-CN" altLang="zh-CN" dirty="0" smtClean="0">
                <a:solidFill>
                  <a:schemeClr val="tx2"/>
                </a:solidFill>
                <a:latin typeface="+mj-ea"/>
                <a:ea typeface="+mj-ea"/>
              </a:rPr>
              <a:t>带</a:t>
            </a:r>
            <a:r>
              <a:rPr lang="zh-CN" altLang="zh-CN" dirty="0">
                <a:solidFill>
                  <a:schemeClr val="tx2"/>
                </a:solidFill>
                <a:latin typeface="+mj-ea"/>
                <a:ea typeface="+mj-ea"/>
              </a:rPr>
              <a:t>领党员干部、志愿者们到困难党员家中进行帮扶及慰问。</a:t>
            </a:r>
            <a:endParaRPr lang="zh-CN" altLang="zh-CN" dirty="0">
              <a:solidFill>
                <a:schemeClr val="tx2"/>
              </a:solidFill>
              <a:latin typeface="+mj-ea"/>
              <a:ea typeface="+mj-ea"/>
            </a:endParaRPr>
          </a:p>
        </p:txBody>
      </p:sp>
      <p:sp>
        <p:nvSpPr>
          <p:cNvPr id="12" name="Freeform 5"/>
          <p:cNvSpPr/>
          <p:nvPr/>
        </p:nvSpPr>
        <p:spPr bwMode="auto">
          <a:xfrm>
            <a:off x="1723780" y="1607090"/>
            <a:ext cx="219075" cy="192088"/>
          </a:xfrm>
          <a:custGeom>
            <a:avLst/>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16" name="对角圆角矩形 42"/>
          <p:cNvSpPr/>
          <p:nvPr/>
        </p:nvSpPr>
        <p:spPr bwMode="auto">
          <a:xfrm>
            <a:off x="769899" y="926432"/>
            <a:ext cx="6552618" cy="643246"/>
          </a:xfrm>
          <a:prstGeom prst="round2DiagRect">
            <a:avLst/>
          </a:prstGeom>
          <a:solidFill>
            <a:schemeClr val="tx1"/>
          </a:solidFill>
          <a:ln w="38100" cap="flat">
            <a:solidFill>
              <a:schemeClr val="accent1"/>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7" name="TextBox 43"/>
          <p:cNvSpPr txBox="1"/>
          <p:nvPr/>
        </p:nvSpPr>
        <p:spPr>
          <a:xfrm>
            <a:off x="913805" y="971113"/>
            <a:ext cx="6924858" cy="461665"/>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r>
              <a:rPr lang="zh-CN" altLang="en-US" dirty="0" smtClean="0">
                <a:solidFill>
                  <a:schemeClr val="accent1"/>
                </a:solidFill>
              </a:rPr>
              <a:t>文化内涵化</a:t>
            </a:r>
            <a:r>
              <a:rPr lang="en-US" altLang="zh-CN" dirty="0" smtClean="0">
                <a:solidFill>
                  <a:schemeClr val="accent1"/>
                </a:solidFill>
              </a:rPr>
              <a:t>——</a:t>
            </a:r>
            <a:r>
              <a:rPr lang="zh-CN" altLang="en-US" dirty="0" smtClean="0">
                <a:solidFill>
                  <a:schemeClr val="accent1"/>
                </a:solidFill>
              </a:rPr>
              <a:t>认真务实开展好各项文明工作</a:t>
            </a:r>
            <a:endParaRPr lang="zh-CN" altLang="en-US" dirty="0">
              <a:solidFill>
                <a:schemeClr val="accent1"/>
              </a:solidFill>
            </a:endParaRPr>
          </a:p>
        </p:txBody>
      </p:sp>
      <p:sp>
        <p:nvSpPr>
          <p:cNvPr id="3" name="文本框 2"/>
          <p:cNvSpPr txBox="1"/>
          <p:nvPr/>
        </p:nvSpPr>
        <p:spPr>
          <a:xfrm>
            <a:off x="1179317" y="1919282"/>
            <a:ext cx="437940" cy="369332"/>
          </a:xfrm>
          <a:prstGeom prst="rect">
            <a:avLst/>
          </a:prstGeom>
          <a:solidFill>
            <a:schemeClr val="tx1"/>
          </a:solidFill>
        </p:spPr>
        <p:txBody>
          <a:bodyPr wrap="square" rtlCol="0">
            <a:spAutoFit/>
          </a:bodyPr>
          <a:lstStyle/>
          <a:p>
            <a:r>
              <a:rPr lang="en-US" altLang="zh-CN">
                <a:solidFill>
                  <a:schemeClr val="accent1"/>
                </a:solidFill>
                <a:latin typeface="Lifeline JL" panose="00000400000000000000" pitchFamily="2" charset="0"/>
              </a:rPr>
              <a:t>0 1</a:t>
            </a:r>
            <a:endParaRPr lang="zh-CN" altLang="en-US" dirty="0">
              <a:solidFill>
                <a:schemeClr val="accent1"/>
              </a:solidFill>
              <a:latin typeface="Lifeline JL" panose="00000400000000000000" pitchFamily="2" charset="0"/>
            </a:endParaRPr>
          </a:p>
        </p:txBody>
      </p:sp>
      <p:grpSp>
        <p:nvGrpSpPr>
          <p:cNvPr id="8" name="组合 20"/>
          <p:cNvGrpSpPr/>
          <p:nvPr/>
        </p:nvGrpSpPr>
        <p:grpSpPr>
          <a:xfrm>
            <a:off x="1675995" y="2818869"/>
            <a:ext cx="288925" cy="288925"/>
            <a:chOff x="957263" y="3209925"/>
            <a:chExt cx="288925" cy="288925"/>
          </a:xfrm>
        </p:grpSpPr>
        <p:sp>
          <p:nvSpPr>
            <p:cNvPr id="22"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23"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 name="矩形 27"/>
          <p:cNvSpPr/>
          <p:nvPr/>
        </p:nvSpPr>
        <p:spPr>
          <a:xfrm>
            <a:off x="2012545" y="2671011"/>
            <a:ext cx="5343359" cy="923330"/>
          </a:xfrm>
          <a:prstGeom prst="rect">
            <a:avLst/>
          </a:prstGeom>
          <a:noFill/>
        </p:spPr>
        <p:txBody>
          <a:bodyPr wrap="square" rtlCol="0">
            <a:spAutoFit/>
          </a:bodyPr>
          <a:lstStyle/>
          <a:p>
            <a:pPr algn="just"/>
            <a:r>
              <a:rPr lang="zh-CN" altLang="zh-CN" dirty="0" smtClean="0">
                <a:solidFill>
                  <a:schemeClr val="tx2"/>
                </a:solidFill>
                <a:latin typeface="+mj-ea"/>
                <a:ea typeface="+mj-ea"/>
              </a:rPr>
              <a:t>开展了“倡导全民阅读、共建书香社区”活动</a:t>
            </a:r>
            <a:r>
              <a:rPr lang="zh-CN" altLang="en-US" dirty="0" smtClean="0">
                <a:solidFill>
                  <a:schemeClr val="tx2"/>
                </a:solidFill>
                <a:latin typeface="+mj-ea"/>
                <a:ea typeface="+mj-ea"/>
              </a:rPr>
              <a:t>。引导留守儿童在寒假时间里开展读好书、读书好、好读书活动。让浓浓书香伴随留守儿童健康成长。</a:t>
            </a:r>
            <a:endParaRPr lang="zh-CN" altLang="zh-CN" dirty="0">
              <a:solidFill>
                <a:schemeClr val="tx2"/>
              </a:solidFill>
              <a:latin typeface="+mj-ea"/>
              <a:ea typeface="+mj-ea"/>
            </a:endParaRPr>
          </a:p>
        </p:txBody>
      </p:sp>
      <p:sp>
        <p:nvSpPr>
          <p:cNvPr id="29" name="文本框 28"/>
          <p:cNvSpPr txBox="1"/>
          <p:nvPr/>
        </p:nvSpPr>
        <p:spPr>
          <a:xfrm>
            <a:off x="1179317" y="2749461"/>
            <a:ext cx="437940" cy="369332"/>
          </a:xfrm>
          <a:prstGeom prst="rect">
            <a:avLst/>
          </a:prstGeom>
          <a:solidFill>
            <a:schemeClr val="tx1"/>
          </a:solidFill>
        </p:spPr>
        <p:txBody>
          <a:bodyPr wrap="none" rtlCol="0">
            <a:spAutoFit/>
          </a:bodyPr>
          <a:lstStyle/>
          <a:p>
            <a:r>
              <a:rPr lang="en-US" altLang="zh-CN" dirty="0">
                <a:solidFill>
                  <a:schemeClr val="accent1"/>
                </a:solidFill>
                <a:latin typeface="Lifeline JL" panose="00000400000000000000" pitchFamily="2" charset="0"/>
              </a:rPr>
              <a:t>02</a:t>
            </a:r>
            <a:endParaRPr lang="zh-CN" altLang="en-US" dirty="0">
              <a:solidFill>
                <a:schemeClr val="accent1"/>
              </a:solidFill>
              <a:latin typeface="Lifeline JL" panose="00000400000000000000" pitchFamily="2" charset="0"/>
            </a:endParaRPr>
          </a:p>
        </p:txBody>
      </p:sp>
      <p:grpSp>
        <p:nvGrpSpPr>
          <p:cNvPr id="13" name="组合 29"/>
          <p:cNvGrpSpPr/>
          <p:nvPr/>
        </p:nvGrpSpPr>
        <p:grpSpPr>
          <a:xfrm>
            <a:off x="1675995" y="3866631"/>
            <a:ext cx="288925" cy="288925"/>
            <a:chOff x="957263" y="3209925"/>
            <a:chExt cx="288925" cy="288925"/>
          </a:xfrm>
        </p:grpSpPr>
        <p:sp>
          <p:nvSpPr>
            <p:cNvPr id="31"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32"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矩形 32"/>
          <p:cNvSpPr/>
          <p:nvPr/>
        </p:nvSpPr>
        <p:spPr>
          <a:xfrm>
            <a:off x="2012545" y="3718773"/>
            <a:ext cx="5343359" cy="646331"/>
          </a:xfrm>
          <a:prstGeom prst="rect">
            <a:avLst/>
          </a:prstGeom>
          <a:noFill/>
        </p:spPr>
        <p:txBody>
          <a:bodyPr wrap="square" rtlCol="0">
            <a:spAutoFit/>
          </a:bodyPr>
          <a:lstStyle/>
          <a:p>
            <a:pPr algn="just"/>
            <a:r>
              <a:rPr lang="zh-CN" altLang="en-US" dirty="0" smtClean="0">
                <a:solidFill>
                  <a:schemeClr val="tx2"/>
                </a:solidFill>
                <a:latin typeface="+mj-ea"/>
                <a:ea typeface="+mj-ea"/>
              </a:rPr>
              <a:t>由全国人大代表刘家奇同志为村民进行两会宣讲，让两会精神在农村大地生根发芽。</a:t>
            </a:r>
            <a:endParaRPr lang="zh-CN" altLang="zh-CN" dirty="0">
              <a:solidFill>
                <a:schemeClr val="tx2"/>
              </a:solidFill>
              <a:latin typeface="+mj-ea"/>
              <a:ea typeface="+mj-ea"/>
            </a:endParaRPr>
          </a:p>
        </p:txBody>
      </p:sp>
      <p:sp>
        <p:nvSpPr>
          <p:cNvPr id="34" name="文本框 33"/>
          <p:cNvSpPr txBox="1"/>
          <p:nvPr/>
        </p:nvSpPr>
        <p:spPr>
          <a:xfrm>
            <a:off x="1179317" y="3797223"/>
            <a:ext cx="441146" cy="369332"/>
          </a:xfrm>
          <a:prstGeom prst="rect">
            <a:avLst/>
          </a:prstGeom>
          <a:solidFill>
            <a:schemeClr val="tx1"/>
          </a:solidFill>
        </p:spPr>
        <p:txBody>
          <a:bodyPr wrap="none" rtlCol="0">
            <a:spAutoFit/>
          </a:bodyPr>
          <a:lstStyle/>
          <a:p>
            <a:r>
              <a:rPr lang="en-US" altLang="zh-CN" dirty="0">
                <a:solidFill>
                  <a:schemeClr val="accent1"/>
                </a:solidFill>
                <a:latin typeface="Lifeline JL" panose="00000400000000000000" pitchFamily="2" charset="0"/>
              </a:rPr>
              <a:t>03</a:t>
            </a:r>
            <a:endParaRPr lang="zh-CN" altLang="en-US" dirty="0">
              <a:solidFill>
                <a:schemeClr val="accent1"/>
              </a:solidFill>
              <a:latin typeface="Lifeline JL" panose="00000400000000000000" pitchFamily="2" charset="0"/>
            </a:endParaRPr>
          </a:p>
        </p:txBody>
      </p:sp>
      <p:grpSp>
        <p:nvGrpSpPr>
          <p:cNvPr id="14" name="组合 34"/>
          <p:cNvGrpSpPr/>
          <p:nvPr/>
        </p:nvGrpSpPr>
        <p:grpSpPr>
          <a:xfrm>
            <a:off x="1675995" y="4873002"/>
            <a:ext cx="288925" cy="288925"/>
            <a:chOff x="957263" y="3209925"/>
            <a:chExt cx="288925" cy="288925"/>
          </a:xfrm>
        </p:grpSpPr>
        <p:sp>
          <p:nvSpPr>
            <p:cNvPr id="36"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37"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8" name="矩形 37"/>
          <p:cNvSpPr/>
          <p:nvPr/>
        </p:nvSpPr>
        <p:spPr>
          <a:xfrm>
            <a:off x="2012545" y="4509120"/>
            <a:ext cx="5343359" cy="923330"/>
          </a:xfrm>
          <a:prstGeom prst="rect">
            <a:avLst/>
          </a:prstGeom>
          <a:noFill/>
        </p:spPr>
        <p:txBody>
          <a:bodyPr wrap="square" rtlCol="0">
            <a:spAutoFit/>
          </a:bodyPr>
          <a:lstStyle/>
          <a:p>
            <a:pPr algn="just"/>
            <a:r>
              <a:rPr lang="zh-CN" altLang="en-US" dirty="0" smtClean="0">
                <a:solidFill>
                  <a:schemeClr val="tx2"/>
                </a:solidFill>
                <a:latin typeface="+mj-ea"/>
                <a:ea typeface="+mj-ea"/>
              </a:rPr>
              <a:t>开展“党员联系群众，群众评价党员”试点示范工作，拉近党群、干群关系，发挥党员的先锋模范带头作用。</a:t>
            </a:r>
            <a:endParaRPr lang="en-US" altLang="zh-CN" dirty="0">
              <a:solidFill>
                <a:schemeClr val="tx2"/>
              </a:solidFill>
              <a:latin typeface="+mj-ea"/>
              <a:ea typeface="+mj-ea"/>
            </a:endParaRPr>
          </a:p>
        </p:txBody>
      </p:sp>
      <p:sp>
        <p:nvSpPr>
          <p:cNvPr id="39" name="文本框 38"/>
          <p:cNvSpPr txBox="1"/>
          <p:nvPr/>
        </p:nvSpPr>
        <p:spPr>
          <a:xfrm>
            <a:off x="1179317" y="4803594"/>
            <a:ext cx="444352" cy="369332"/>
          </a:xfrm>
          <a:prstGeom prst="rect">
            <a:avLst/>
          </a:prstGeom>
          <a:solidFill>
            <a:schemeClr val="tx1"/>
          </a:solidFill>
        </p:spPr>
        <p:txBody>
          <a:bodyPr wrap="none" rtlCol="0">
            <a:spAutoFit/>
          </a:bodyPr>
          <a:lstStyle/>
          <a:p>
            <a:r>
              <a:rPr lang="en-US" altLang="zh-CN" dirty="0">
                <a:solidFill>
                  <a:schemeClr val="accent1"/>
                </a:solidFill>
                <a:latin typeface="Lifeline JL" panose="00000400000000000000" pitchFamily="2" charset="0"/>
              </a:rPr>
              <a:t>04</a:t>
            </a:r>
            <a:endParaRPr lang="zh-CN" altLang="en-US" dirty="0">
              <a:solidFill>
                <a:schemeClr val="accent1"/>
              </a:solidFill>
              <a:latin typeface="Lifeline JL" panose="00000400000000000000" pitchFamily="2" charset="0"/>
            </a:endParaRPr>
          </a:p>
        </p:txBody>
      </p:sp>
      <p:pic>
        <p:nvPicPr>
          <p:cNvPr id="4" name="图片 3"/>
          <p:cNvPicPr>
            <a:picLocks noChangeAspect="1"/>
          </p:cNvPicPr>
          <p:nvPr/>
        </p:nvPicPr>
        <p:blipFill>
          <a:blip r:embed="rId1" cstate="print"/>
          <a:stretch>
            <a:fillRect/>
          </a:stretch>
        </p:blipFill>
        <p:spPr>
          <a:xfrm>
            <a:off x="8042527" y="1018443"/>
            <a:ext cx="3192671" cy="2388169"/>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2" cstate="print"/>
          <a:stretch>
            <a:fillRect/>
          </a:stretch>
        </p:blipFill>
        <p:spPr>
          <a:xfrm>
            <a:off x="8042526" y="3778411"/>
            <a:ext cx="3192671" cy="2200913"/>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5" name="文本框 38"/>
          <p:cNvSpPr txBox="1"/>
          <p:nvPr/>
        </p:nvSpPr>
        <p:spPr>
          <a:xfrm>
            <a:off x="1201837" y="5579948"/>
            <a:ext cx="338554" cy="369332"/>
          </a:xfrm>
          <a:prstGeom prst="rect">
            <a:avLst/>
          </a:prstGeom>
          <a:solidFill>
            <a:schemeClr val="tx1"/>
          </a:solidFill>
        </p:spPr>
        <p:txBody>
          <a:bodyPr wrap="none" rtlCol="0">
            <a:spAutoFit/>
          </a:bodyPr>
          <a:lstStyle/>
          <a:p>
            <a:r>
              <a:rPr lang="en-US" altLang="zh-CN" dirty="0" smtClean="0">
                <a:solidFill>
                  <a:schemeClr val="accent1"/>
                </a:solidFill>
                <a:latin typeface="Lifeline JL" panose="00000400000000000000" pitchFamily="2" charset="0"/>
              </a:rPr>
              <a:t>05</a:t>
            </a:r>
            <a:endParaRPr lang="zh-CN" altLang="en-US" dirty="0">
              <a:solidFill>
                <a:schemeClr val="accent1"/>
              </a:solidFill>
              <a:latin typeface="Lifeline JL" panose="00000400000000000000" pitchFamily="2" charset="0"/>
            </a:endParaRPr>
          </a:p>
        </p:txBody>
      </p:sp>
      <p:grpSp>
        <p:nvGrpSpPr>
          <p:cNvPr id="40" name="组合 34"/>
          <p:cNvGrpSpPr/>
          <p:nvPr/>
        </p:nvGrpSpPr>
        <p:grpSpPr>
          <a:xfrm>
            <a:off x="1705893" y="5589240"/>
            <a:ext cx="288925" cy="288925"/>
            <a:chOff x="957263" y="3209925"/>
            <a:chExt cx="288925" cy="288925"/>
          </a:xfrm>
        </p:grpSpPr>
        <p:sp>
          <p:nvSpPr>
            <p:cNvPr id="41"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42"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 name="矩形 42"/>
          <p:cNvSpPr/>
          <p:nvPr/>
        </p:nvSpPr>
        <p:spPr>
          <a:xfrm>
            <a:off x="2051166" y="5446965"/>
            <a:ext cx="5343359" cy="646331"/>
          </a:xfrm>
          <a:prstGeom prst="rect">
            <a:avLst/>
          </a:prstGeom>
          <a:noFill/>
        </p:spPr>
        <p:txBody>
          <a:bodyPr wrap="square" rtlCol="0">
            <a:spAutoFit/>
          </a:bodyPr>
          <a:lstStyle/>
          <a:p>
            <a:pPr algn="just"/>
            <a:r>
              <a:rPr lang="zh-CN" altLang="en-US" dirty="0" smtClean="0">
                <a:solidFill>
                  <a:schemeClr val="tx2"/>
                </a:solidFill>
                <a:latin typeface="+mj-ea"/>
                <a:ea typeface="+mj-ea"/>
              </a:rPr>
              <a:t>开展涪陵电大学习中心</a:t>
            </a:r>
            <a:r>
              <a:rPr lang="en-US" altLang="zh-CN" dirty="0" smtClean="0">
                <a:solidFill>
                  <a:schemeClr val="tx2"/>
                </a:solidFill>
                <a:latin typeface="+mj-ea"/>
                <a:ea typeface="+mj-ea"/>
              </a:rPr>
              <a:t>17</a:t>
            </a:r>
            <a:r>
              <a:rPr lang="zh-CN" altLang="en-US" dirty="0" smtClean="0">
                <a:solidFill>
                  <a:schemeClr val="tx2"/>
                </a:solidFill>
                <a:latin typeface="+mj-ea"/>
                <a:ea typeface="+mj-ea"/>
              </a:rPr>
              <a:t>秋远程中职开班典礼，为村民的文化素质提升提供平台。</a:t>
            </a:r>
            <a:endParaRPr lang="en-US" altLang="zh-CN" dirty="0">
              <a:solidFill>
                <a:schemeClr val="tx2"/>
              </a:solidFill>
              <a:latin typeface="+mj-ea"/>
              <a:ea typeface="+mj-ea"/>
            </a:endParaRPr>
          </a:p>
        </p:txBody>
      </p:sp>
    </p:spTree>
  </p:cSld>
  <p:clrMapOvr>
    <a:masterClrMapping/>
  </p:clrMapOvr>
  <p:transition spd="slow" advTm="9031">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6"/>
          <p:cNvSpPr>
            <a:spLocks noChangeShapeType="1"/>
          </p:cNvSpPr>
          <p:nvPr/>
        </p:nvSpPr>
        <p:spPr bwMode="auto">
          <a:xfrm>
            <a:off x="1823632" y="0"/>
            <a:ext cx="0" cy="6486600"/>
          </a:xfrm>
          <a:prstGeom prst="line">
            <a:avLst/>
          </a:prstGeom>
          <a:noFill/>
          <a:ln w="12700" cap="flat">
            <a:solidFill>
              <a:srgbClr val="716F6E"/>
            </a:solidFill>
            <a:prstDash val="dash"/>
            <a:miter lim="800000"/>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9" name="组合 8"/>
          <p:cNvGrpSpPr/>
          <p:nvPr/>
        </p:nvGrpSpPr>
        <p:grpSpPr>
          <a:xfrm>
            <a:off x="1675995" y="917297"/>
            <a:ext cx="288925" cy="288925"/>
            <a:chOff x="957263" y="3209925"/>
            <a:chExt cx="288925" cy="288925"/>
          </a:xfrm>
        </p:grpSpPr>
        <p:sp>
          <p:nvSpPr>
            <p:cNvPr id="10"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11"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 name="矩形 11"/>
          <p:cNvSpPr/>
          <p:nvPr/>
        </p:nvSpPr>
        <p:spPr>
          <a:xfrm>
            <a:off x="2012545" y="769439"/>
            <a:ext cx="5343359" cy="923330"/>
          </a:xfrm>
          <a:prstGeom prst="rect">
            <a:avLst/>
          </a:prstGeom>
          <a:noFill/>
        </p:spPr>
        <p:txBody>
          <a:bodyPr wrap="square" rtlCol="0">
            <a:spAutoFit/>
          </a:bodyPr>
          <a:lstStyle/>
          <a:p>
            <a:pPr algn="just"/>
            <a:r>
              <a:rPr lang="zh-CN" altLang="zh-CN" dirty="0">
                <a:solidFill>
                  <a:schemeClr val="tx2"/>
                </a:solidFill>
                <a:latin typeface="+mj-ea"/>
                <a:ea typeface="+mj-ea"/>
              </a:rPr>
              <a:t>社区文体志愿服务队组织居民学习腰鼓、广场舞。现如今腰鼓舞、广场舞已成为辖</a:t>
            </a:r>
            <a:r>
              <a:rPr lang="zh-CN" altLang="zh-CN" dirty="0" smtClean="0">
                <a:solidFill>
                  <a:schemeClr val="tx2"/>
                </a:solidFill>
                <a:latin typeface="+mj-ea"/>
                <a:ea typeface="+mj-ea"/>
              </a:rPr>
              <a:t>区</a:t>
            </a:r>
            <a:r>
              <a:rPr lang="zh-CN" altLang="en-US" dirty="0" smtClean="0">
                <a:solidFill>
                  <a:schemeClr val="tx2"/>
                </a:solidFill>
                <a:latin typeface="+mj-ea"/>
                <a:ea typeface="+mj-ea"/>
              </a:rPr>
              <a:t>采果活动庆典</a:t>
            </a:r>
            <a:r>
              <a:rPr lang="zh-CN" altLang="zh-CN" dirty="0" smtClean="0">
                <a:solidFill>
                  <a:schemeClr val="tx2"/>
                </a:solidFill>
                <a:latin typeface="+mj-ea"/>
                <a:ea typeface="+mj-ea"/>
              </a:rPr>
              <a:t>必</a:t>
            </a:r>
            <a:r>
              <a:rPr lang="zh-CN" altLang="zh-CN" dirty="0">
                <a:solidFill>
                  <a:schemeClr val="tx2"/>
                </a:solidFill>
                <a:latin typeface="+mj-ea"/>
                <a:ea typeface="+mj-ea"/>
              </a:rPr>
              <a:t>不可少助兴活动。</a:t>
            </a:r>
            <a:endParaRPr lang="zh-CN" altLang="zh-CN" dirty="0">
              <a:solidFill>
                <a:schemeClr val="tx2"/>
              </a:solidFill>
              <a:latin typeface="+mj-ea"/>
              <a:ea typeface="+mj-ea"/>
            </a:endParaRPr>
          </a:p>
        </p:txBody>
      </p:sp>
      <p:sp>
        <p:nvSpPr>
          <p:cNvPr id="13" name="文本框 12"/>
          <p:cNvSpPr txBox="1"/>
          <p:nvPr/>
        </p:nvSpPr>
        <p:spPr>
          <a:xfrm>
            <a:off x="1179317" y="847889"/>
            <a:ext cx="437940" cy="369332"/>
          </a:xfrm>
          <a:prstGeom prst="rect">
            <a:avLst/>
          </a:prstGeom>
          <a:solidFill>
            <a:schemeClr val="tx1"/>
          </a:solidFill>
        </p:spPr>
        <p:txBody>
          <a:bodyPr wrap="square" rtlCol="0">
            <a:spAutoFit/>
          </a:bodyPr>
          <a:lstStyle/>
          <a:p>
            <a:r>
              <a:rPr lang="en-US" altLang="zh-CN" dirty="0" smtClean="0">
                <a:solidFill>
                  <a:schemeClr val="accent1"/>
                </a:solidFill>
                <a:latin typeface="Lifeline JL" panose="00000400000000000000" pitchFamily="2" charset="0"/>
              </a:rPr>
              <a:t>06</a:t>
            </a:r>
            <a:endParaRPr lang="zh-CN" altLang="en-US" dirty="0">
              <a:solidFill>
                <a:schemeClr val="accent1"/>
              </a:solidFill>
              <a:latin typeface="Lifeline JL" panose="00000400000000000000" pitchFamily="2" charset="0"/>
            </a:endParaRPr>
          </a:p>
        </p:txBody>
      </p:sp>
      <p:grpSp>
        <p:nvGrpSpPr>
          <p:cNvPr id="14" name="组合 13"/>
          <p:cNvGrpSpPr/>
          <p:nvPr/>
        </p:nvGrpSpPr>
        <p:grpSpPr>
          <a:xfrm>
            <a:off x="1675995" y="1970398"/>
            <a:ext cx="288925" cy="288925"/>
            <a:chOff x="957263" y="3209925"/>
            <a:chExt cx="288925" cy="288925"/>
          </a:xfrm>
        </p:grpSpPr>
        <p:sp>
          <p:nvSpPr>
            <p:cNvPr id="15"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16"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矩形 16"/>
          <p:cNvSpPr/>
          <p:nvPr/>
        </p:nvSpPr>
        <p:spPr>
          <a:xfrm>
            <a:off x="2012545" y="1822540"/>
            <a:ext cx="5343359" cy="923330"/>
          </a:xfrm>
          <a:prstGeom prst="rect">
            <a:avLst/>
          </a:prstGeom>
          <a:noFill/>
        </p:spPr>
        <p:txBody>
          <a:bodyPr wrap="square" rtlCol="0">
            <a:spAutoFit/>
          </a:bodyPr>
          <a:lstStyle/>
          <a:p>
            <a:pPr algn="just"/>
            <a:r>
              <a:rPr lang="zh-CN" altLang="en-US" dirty="0" smtClean="0">
                <a:solidFill>
                  <a:schemeClr val="tx2"/>
                </a:solidFill>
                <a:latin typeface="+mj-ea"/>
                <a:ea typeface="+mj-ea"/>
              </a:rPr>
              <a:t>端午节期间，组织志愿者为村内弱势群体包粽子、送粽子，开展端午粽情、睦和粽义主题活动。慰问弱势群众</a:t>
            </a:r>
            <a:r>
              <a:rPr lang="en-US" altLang="zh-CN" dirty="0" smtClean="0">
                <a:solidFill>
                  <a:schemeClr val="tx2"/>
                </a:solidFill>
                <a:latin typeface="+mj-ea"/>
                <a:ea typeface="+mj-ea"/>
              </a:rPr>
              <a:t>50</a:t>
            </a:r>
            <a:r>
              <a:rPr lang="zh-CN" altLang="en-US" dirty="0" smtClean="0">
                <a:solidFill>
                  <a:schemeClr val="tx2"/>
                </a:solidFill>
                <a:latin typeface="+mj-ea"/>
                <a:ea typeface="+mj-ea"/>
              </a:rPr>
              <a:t>户。</a:t>
            </a:r>
            <a:endParaRPr lang="zh-CN" altLang="zh-CN" dirty="0">
              <a:solidFill>
                <a:schemeClr val="tx2"/>
              </a:solidFill>
              <a:latin typeface="+mj-ea"/>
              <a:ea typeface="+mj-ea"/>
            </a:endParaRPr>
          </a:p>
        </p:txBody>
      </p:sp>
      <p:sp>
        <p:nvSpPr>
          <p:cNvPr id="18" name="文本框 17"/>
          <p:cNvSpPr txBox="1"/>
          <p:nvPr/>
        </p:nvSpPr>
        <p:spPr>
          <a:xfrm>
            <a:off x="1179317" y="1900990"/>
            <a:ext cx="338554" cy="369332"/>
          </a:xfrm>
          <a:prstGeom prst="rect">
            <a:avLst/>
          </a:prstGeom>
          <a:solidFill>
            <a:schemeClr val="tx1"/>
          </a:solidFill>
        </p:spPr>
        <p:txBody>
          <a:bodyPr wrap="none" rtlCol="0">
            <a:spAutoFit/>
          </a:bodyPr>
          <a:lstStyle/>
          <a:p>
            <a:r>
              <a:rPr lang="en-US" altLang="zh-CN" dirty="0" smtClean="0">
                <a:solidFill>
                  <a:schemeClr val="accent1"/>
                </a:solidFill>
                <a:latin typeface="Lifeline JL" panose="00000400000000000000" pitchFamily="2" charset="0"/>
              </a:rPr>
              <a:t>07</a:t>
            </a:r>
            <a:endParaRPr lang="zh-CN" altLang="en-US" dirty="0">
              <a:solidFill>
                <a:schemeClr val="accent1"/>
              </a:solidFill>
              <a:latin typeface="Lifeline JL" panose="00000400000000000000" pitchFamily="2" charset="0"/>
            </a:endParaRPr>
          </a:p>
        </p:txBody>
      </p:sp>
      <p:grpSp>
        <p:nvGrpSpPr>
          <p:cNvPr id="19" name="组合 18"/>
          <p:cNvGrpSpPr/>
          <p:nvPr/>
        </p:nvGrpSpPr>
        <p:grpSpPr>
          <a:xfrm>
            <a:off x="1675995" y="3115832"/>
            <a:ext cx="288925" cy="288925"/>
            <a:chOff x="957263" y="3209925"/>
            <a:chExt cx="288925" cy="288925"/>
          </a:xfrm>
        </p:grpSpPr>
        <p:sp>
          <p:nvSpPr>
            <p:cNvPr id="20"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21"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矩形 21"/>
          <p:cNvSpPr/>
          <p:nvPr/>
        </p:nvSpPr>
        <p:spPr>
          <a:xfrm>
            <a:off x="2012545" y="2967974"/>
            <a:ext cx="5343359" cy="923330"/>
          </a:xfrm>
          <a:prstGeom prst="rect">
            <a:avLst/>
          </a:prstGeom>
          <a:noFill/>
        </p:spPr>
        <p:txBody>
          <a:bodyPr wrap="square" rtlCol="0">
            <a:spAutoFit/>
          </a:bodyPr>
          <a:lstStyle/>
          <a:p>
            <a:pPr algn="just"/>
            <a:r>
              <a:rPr lang="zh-CN" altLang="en-US" dirty="0" smtClean="0">
                <a:solidFill>
                  <a:schemeClr val="tx2"/>
                </a:solidFill>
                <a:latin typeface="+mj-ea"/>
                <a:ea typeface="+mj-ea"/>
              </a:rPr>
              <a:t>弘扬善行义举，好人好事先进模范，发现身边的真善美。开展清洁户、文明户等评选活动。创建文明，人人都有参与感。</a:t>
            </a:r>
            <a:endParaRPr lang="zh-CN" altLang="zh-CN" dirty="0">
              <a:solidFill>
                <a:schemeClr val="tx2"/>
              </a:solidFill>
              <a:latin typeface="+mj-ea"/>
              <a:ea typeface="+mj-ea"/>
            </a:endParaRPr>
          </a:p>
        </p:txBody>
      </p:sp>
      <p:sp>
        <p:nvSpPr>
          <p:cNvPr id="23" name="文本框 22"/>
          <p:cNvSpPr txBox="1"/>
          <p:nvPr/>
        </p:nvSpPr>
        <p:spPr>
          <a:xfrm>
            <a:off x="1179317" y="3046424"/>
            <a:ext cx="338554" cy="369332"/>
          </a:xfrm>
          <a:prstGeom prst="rect">
            <a:avLst/>
          </a:prstGeom>
          <a:solidFill>
            <a:schemeClr val="tx1"/>
          </a:solidFill>
        </p:spPr>
        <p:txBody>
          <a:bodyPr wrap="none" rtlCol="0">
            <a:spAutoFit/>
          </a:bodyPr>
          <a:lstStyle/>
          <a:p>
            <a:r>
              <a:rPr lang="en-US" altLang="zh-CN" dirty="0" smtClean="0">
                <a:solidFill>
                  <a:schemeClr val="accent1"/>
                </a:solidFill>
                <a:latin typeface="Lifeline JL" panose="00000400000000000000" pitchFamily="2" charset="0"/>
              </a:rPr>
              <a:t>08</a:t>
            </a:r>
            <a:endParaRPr lang="zh-CN" altLang="en-US" dirty="0">
              <a:solidFill>
                <a:schemeClr val="accent1"/>
              </a:solidFill>
              <a:latin typeface="Lifeline JL" panose="00000400000000000000" pitchFamily="2" charset="0"/>
            </a:endParaRPr>
          </a:p>
        </p:txBody>
      </p:sp>
      <p:pic>
        <p:nvPicPr>
          <p:cNvPr id="3" name="图片 2"/>
          <p:cNvPicPr>
            <a:picLocks noChangeAspect="1"/>
          </p:cNvPicPr>
          <p:nvPr/>
        </p:nvPicPr>
        <p:blipFill rotWithShape="1">
          <a:blip r:embed="rId1" cstate="screen"/>
          <a:srcRect/>
          <a:stretch>
            <a:fillRect/>
          </a:stretch>
        </p:blipFill>
        <p:spPr>
          <a:xfrm>
            <a:off x="7831413" y="377924"/>
            <a:ext cx="3577322" cy="1796526"/>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2" cstate="print"/>
          <a:stretch>
            <a:fillRect/>
          </a:stretch>
        </p:blipFill>
        <p:spPr>
          <a:xfrm>
            <a:off x="7831413" y="2335406"/>
            <a:ext cx="3577322" cy="2147744"/>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8" name="组合 37"/>
          <p:cNvGrpSpPr/>
          <p:nvPr/>
        </p:nvGrpSpPr>
        <p:grpSpPr>
          <a:xfrm>
            <a:off x="1675995" y="4267958"/>
            <a:ext cx="288925" cy="288925"/>
            <a:chOff x="957263" y="3209925"/>
            <a:chExt cx="288925" cy="288925"/>
          </a:xfrm>
        </p:grpSpPr>
        <p:sp>
          <p:nvSpPr>
            <p:cNvPr id="39"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40"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 name="矩形 40"/>
          <p:cNvSpPr/>
          <p:nvPr/>
        </p:nvSpPr>
        <p:spPr>
          <a:xfrm>
            <a:off x="2012545" y="4120100"/>
            <a:ext cx="5343359" cy="923330"/>
          </a:xfrm>
          <a:prstGeom prst="rect">
            <a:avLst/>
          </a:prstGeom>
          <a:noFill/>
        </p:spPr>
        <p:txBody>
          <a:bodyPr wrap="square" rtlCol="0">
            <a:spAutoFit/>
          </a:bodyPr>
          <a:lstStyle/>
          <a:p>
            <a:pPr algn="just"/>
            <a:r>
              <a:rPr lang="zh-CN" altLang="zh-CN" dirty="0">
                <a:solidFill>
                  <a:schemeClr val="tx2"/>
                </a:solidFill>
                <a:latin typeface="+mj-ea"/>
                <a:ea typeface="+mj-ea"/>
              </a:rPr>
              <a:t>“七一</a:t>
            </a:r>
            <a:r>
              <a:rPr lang="zh-CN" altLang="zh-CN" dirty="0" smtClean="0">
                <a:solidFill>
                  <a:schemeClr val="tx2"/>
                </a:solidFill>
                <a:latin typeface="+mj-ea"/>
                <a:ea typeface="+mj-ea"/>
              </a:rPr>
              <a:t>”</a:t>
            </a:r>
            <a:r>
              <a:rPr lang="zh-CN" altLang="en-US" dirty="0" smtClean="0">
                <a:solidFill>
                  <a:schemeClr val="tx2"/>
                </a:solidFill>
                <a:latin typeface="+mj-ea"/>
                <a:ea typeface="+mj-ea"/>
              </a:rPr>
              <a:t>庆祝党的生日，睦和村党支部开党会，上党课，唱党歌。利用抖音录制短片秀出自己的党龄、庆祝党的生日。</a:t>
            </a:r>
            <a:endParaRPr lang="en-US" altLang="zh-CN" dirty="0">
              <a:solidFill>
                <a:schemeClr val="tx2"/>
              </a:solidFill>
              <a:latin typeface="+mj-ea"/>
              <a:ea typeface="+mj-ea"/>
            </a:endParaRPr>
          </a:p>
        </p:txBody>
      </p:sp>
      <p:sp>
        <p:nvSpPr>
          <p:cNvPr id="42" name="文本框 41"/>
          <p:cNvSpPr txBox="1"/>
          <p:nvPr/>
        </p:nvSpPr>
        <p:spPr>
          <a:xfrm>
            <a:off x="1179317" y="4198550"/>
            <a:ext cx="338554" cy="369332"/>
          </a:xfrm>
          <a:prstGeom prst="rect">
            <a:avLst/>
          </a:prstGeom>
          <a:solidFill>
            <a:schemeClr val="tx1"/>
          </a:solidFill>
        </p:spPr>
        <p:txBody>
          <a:bodyPr wrap="none" rtlCol="0">
            <a:spAutoFit/>
          </a:bodyPr>
          <a:lstStyle/>
          <a:p>
            <a:r>
              <a:rPr lang="en-US" altLang="zh-CN" dirty="0" smtClean="0">
                <a:solidFill>
                  <a:schemeClr val="accent1"/>
                </a:solidFill>
                <a:latin typeface="Lifeline JL" panose="00000400000000000000" pitchFamily="2" charset="0"/>
              </a:rPr>
              <a:t>09</a:t>
            </a:r>
            <a:endParaRPr lang="zh-CN" altLang="en-US" dirty="0">
              <a:solidFill>
                <a:schemeClr val="accent1"/>
              </a:solidFill>
              <a:latin typeface="Lifeline JL" panose="00000400000000000000" pitchFamily="2" charset="0"/>
            </a:endParaRPr>
          </a:p>
        </p:txBody>
      </p:sp>
      <p:grpSp>
        <p:nvGrpSpPr>
          <p:cNvPr id="48" name="组合 47"/>
          <p:cNvGrpSpPr/>
          <p:nvPr/>
        </p:nvGrpSpPr>
        <p:grpSpPr>
          <a:xfrm>
            <a:off x="1675995" y="5498534"/>
            <a:ext cx="288925" cy="288925"/>
            <a:chOff x="957263" y="3209925"/>
            <a:chExt cx="288925" cy="288925"/>
          </a:xfrm>
        </p:grpSpPr>
        <p:sp>
          <p:nvSpPr>
            <p:cNvPr id="49" name="Oval 15"/>
            <p:cNvSpPr>
              <a:spLocks noChangeArrowheads="1"/>
            </p:cNvSpPr>
            <p:nvPr/>
          </p:nvSpPr>
          <p:spPr bwMode="auto">
            <a:xfrm>
              <a:off x="957263" y="3209925"/>
              <a:ext cx="288925" cy="288925"/>
            </a:xfrm>
            <a:prstGeom prst="ellipse">
              <a:avLst/>
            </a:prstGeom>
            <a:solidFill>
              <a:schemeClr val="tx1"/>
            </a:solidFill>
            <a:ln w="28575" cap="flat">
              <a:solidFill>
                <a:schemeClr val="accent1"/>
              </a:solidFill>
              <a:prstDash val="solid"/>
              <a:miter lim="800000"/>
            </a:ln>
          </p:spPr>
          <p:txBody>
            <a:bodyPr vert="horz" wrap="square" lIns="91440" tIns="45720" rIns="91440" bIns="45720" numCol="1" anchor="t" anchorCtr="0" compatLnSpc="1"/>
            <a:lstStyle/>
            <a:p>
              <a:endParaRPr lang="zh-CN" altLang="en-US"/>
            </a:p>
          </p:txBody>
        </p:sp>
        <p:sp>
          <p:nvSpPr>
            <p:cNvPr id="50"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1" name="矩形 50"/>
          <p:cNvSpPr/>
          <p:nvPr/>
        </p:nvSpPr>
        <p:spPr>
          <a:xfrm>
            <a:off x="2012545" y="5350676"/>
            <a:ext cx="5343359" cy="646331"/>
          </a:xfrm>
          <a:prstGeom prst="rect">
            <a:avLst/>
          </a:prstGeom>
          <a:noFill/>
        </p:spPr>
        <p:txBody>
          <a:bodyPr wrap="square" rtlCol="0">
            <a:spAutoFit/>
          </a:bodyPr>
          <a:lstStyle/>
          <a:p>
            <a:pPr algn="just"/>
            <a:r>
              <a:rPr lang="zh-CN" altLang="en-US" dirty="0" smtClean="0">
                <a:solidFill>
                  <a:schemeClr val="tx2"/>
                </a:solidFill>
                <a:latin typeface="+mj-ea"/>
                <a:ea typeface="+mj-ea"/>
              </a:rPr>
              <a:t>开展枇杷节、荔枝节、龙眼节、脐橙节等大型庆典活动，挖掘水果文化、弘扬移民精神。</a:t>
            </a:r>
            <a:endParaRPr lang="en-US" altLang="zh-CN" dirty="0">
              <a:solidFill>
                <a:schemeClr val="tx2"/>
              </a:solidFill>
              <a:latin typeface="+mj-ea"/>
              <a:ea typeface="+mj-ea"/>
            </a:endParaRPr>
          </a:p>
        </p:txBody>
      </p:sp>
      <p:sp>
        <p:nvSpPr>
          <p:cNvPr id="52" name="文本框 51"/>
          <p:cNvSpPr txBox="1"/>
          <p:nvPr/>
        </p:nvSpPr>
        <p:spPr>
          <a:xfrm>
            <a:off x="1179317" y="5429126"/>
            <a:ext cx="338554" cy="369332"/>
          </a:xfrm>
          <a:prstGeom prst="rect">
            <a:avLst/>
          </a:prstGeom>
          <a:solidFill>
            <a:schemeClr val="tx1"/>
          </a:solidFill>
        </p:spPr>
        <p:txBody>
          <a:bodyPr wrap="none" rtlCol="0">
            <a:spAutoFit/>
          </a:bodyPr>
          <a:lstStyle/>
          <a:p>
            <a:r>
              <a:rPr lang="en-US" altLang="zh-CN" dirty="0" smtClean="0">
                <a:solidFill>
                  <a:schemeClr val="accent1"/>
                </a:solidFill>
                <a:latin typeface="Lifeline JL" panose="00000400000000000000" pitchFamily="2" charset="0"/>
              </a:rPr>
              <a:t>10</a:t>
            </a:r>
            <a:endParaRPr lang="zh-CN" altLang="en-US" dirty="0">
              <a:solidFill>
                <a:schemeClr val="accent1"/>
              </a:solidFill>
              <a:latin typeface="Lifeline JL" panose="00000400000000000000" pitchFamily="2" charset="0"/>
            </a:endParaRPr>
          </a:p>
        </p:txBody>
      </p:sp>
      <p:pic>
        <p:nvPicPr>
          <p:cNvPr id="53" name="图片 52"/>
          <p:cNvPicPr>
            <a:picLocks noChangeAspect="1"/>
          </p:cNvPicPr>
          <p:nvPr/>
        </p:nvPicPr>
        <p:blipFill>
          <a:blip r:embed="rId3" cstate="print"/>
          <a:stretch>
            <a:fillRect/>
          </a:stretch>
        </p:blipFill>
        <p:spPr>
          <a:xfrm>
            <a:off x="7831413" y="4483149"/>
            <a:ext cx="3577322" cy="2003451"/>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1" name="组合 30"/>
          <p:cNvGrpSpPr/>
          <p:nvPr/>
        </p:nvGrpSpPr>
        <p:grpSpPr>
          <a:xfrm>
            <a:off x="2907" y="211929"/>
            <a:ext cx="432047" cy="504056"/>
            <a:chOff x="2907" y="211929"/>
            <a:chExt cx="432047" cy="504056"/>
          </a:xfrm>
        </p:grpSpPr>
        <p:sp>
          <p:nvSpPr>
            <p:cNvPr id="32" name="矩形 31"/>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33" name="矩形 32"/>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4" name="TextBox 3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4.3  </a:t>
            </a:r>
            <a:r>
              <a:rPr lang="zh-CN" altLang="en-US" dirty="0" smtClean="0">
                <a:solidFill>
                  <a:schemeClr val="tx2"/>
                </a:solidFill>
              </a:rPr>
              <a:t>乡风文明</a:t>
            </a:r>
            <a:endParaRPr lang="zh-CN" altLang="en-US" dirty="0">
              <a:solidFill>
                <a:schemeClr val="tx2"/>
              </a:solidFill>
            </a:endParaRPr>
          </a:p>
        </p:txBody>
      </p:sp>
    </p:spTree>
  </p:cSld>
  <p:clrMapOvr>
    <a:masterClrMapping/>
  </p:clrMapOvr>
  <p:transition spd="slow" advTm="8269">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defPPr>
              <a:defRPr lang="zh-CN"/>
            </a:defPPr>
            <a:lvl1pPr>
              <a:defRPr sz="2800" b="1">
                <a:solidFill>
                  <a:schemeClr val="tx2"/>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t>4.3  </a:t>
            </a:r>
            <a:r>
              <a:rPr lang="zh-CN" altLang="en-US" dirty="0" smtClean="0"/>
              <a:t>乡风文明</a:t>
            </a:r>
            <a:endParaRPr lang="zh-CN" altLang="en-US" dirty="0"/>
          </a:p>
        </p:txBody>
      </p:sp>
      <p:grpSp>
        <p:nvGrpSpPr>
          <p:cNvPr id="2"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3" name="矩形 32"/>
          <p:cNvSpPr/>
          <p:nvPr/>
        </p:nvSpPr>
        <p:spPr>
          <a:xfrm>
            <a:off x="6750455" y="1098023"/>
            <a:ext cx="1125629" cy="1107996"/>
          </a:xfrm>
          <a:prstGeom prst="rect">
            <a:avLst/>
          </a:prstGeom>
        </p:spPr>
        <p:txBody>
          <a:bodyPr wrap="none">
            <a:spAutoFit/>
          </a:bodyPr>
          <a:lstStyle/>
          <a:p>
            <a:r>
              <a:rPr lang="en-US" altLang="zh-CN" sz="6600" dirty="0">
                <a:solidFill>
                  <a:schemeClr val="accent1"/>
                </a:solidFill>
                <a:latin typeface="Lifeline JL" panose="00000400000000000000" pitchFamily="2" charset="0"/>
              </a:rPr>
              <a:t>24</a:t>
            </a:r>
            <a:endParaRPr lang="zh-CN" altLang="en-US" sz="6600" dirty="0">
              <a:solidFill>
                <a:schemeClr val="accent1"/>
              </a:solidFill>
              <a:latin typeface="Lifeline JL" panose="00000400000000000000" pitchFamily="2" charset="0"/>
            </a:endParaRPr>
          </a:p>
        </p:txBody>
      </p:sp>
      <p:sp>
        <p:nvSpPr>
          <p:cNvPr id="35" name="矩形 34"/>
          <p:cNvSpPr/>
          <p:nvPr/>
        </p:nvSpPr>
        <p:spPr>
          <a:xfrm>
            <a:off x="6736513" y="979477"/>
            <a:ext cx="1210588" cy="338554"/>
          </a:xfrm>
          <a:prstGeom prst="rect">
            <a:avLst/>
          </a:prstGeom>
        </p:spPr>
        <p:txBody>
          <a:bodyPr wrap="none">
            <a:spAutoFit/>
          </a:bodyPr>
          <a:lstStyle/>
          <a:p>
            <a:pPr algn="ctr"/>
            <a:r>
              <a:rPr lang="zh-CN" altLang="zh-CN" sz="1600" dirty="0">
                <a:solidFill>
                  <a:schemeClr val="accent1"/>
                </a:solidFill>
                <a:latin typeface="+mj-ea"/>
                <a:ea typeface="+mj-ea"/>
              </a:rPr>
              <a:t>一键通服务</a:t>
            </a:r>
            <a:endParaRPr lang="zh-CN" altLang="en-US" sz="1600" dirty="0">
              <a:solidFill>
                <a:schemeClr val="accent1"/>
              </a:solidFill>
              <a:latin typeface="+mj-ea"/>
              <a:ea typeface="+mj-ea"/>
            </a:endParaRPr>
          </a:p>
        </p:txBody>
      </p:sp>
      <p:sp>
        <p:nvSpPr>
          <p:cNvPr id="39" name="矩形 38"/>
          <p:cNvSpPr/>
          <p:nvPr/>
        </p:nvSpPr>
        <p:spPr bwMode="auto">
          <a:xfrm>
            <a:off x="1451907" y="4848447"/>
            <a:ext cx="9531525" cy="1839431"/>
          </a:xfrm>
          <a:prstGeom prst="rect">
            <a:avLst/>
          </a:prstGeom>
          <a:solidFill>
            <a:schemeClr val="accent1"/>
          </a:solidFill>
          <a:ln w="9525" cap="flat" cmpd="sng" algn="ctr">
            <a:solidFill>
              <a:schemeClr val="bg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0" name="矩形 39"/>
          <p:cNvSpPr/>
          <p:nvPr/>
        </p:nvSpPr>
        <p:spPr bwMode="auto">
          <a:xfrm>
            <a:off x="1403782" y="5131472"/>
            <a:ext cx="109787" cy="1246203"/>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2" name="矩形 41"/>
          <p:cNvSpPr/>
          <p:nvPr/>
        </p:nvSpPr>
        <p:spPr bwMode="auto">
          <a:xfrm>
            <a:off x="10922917" y="5131472"/>
            <a:ext cx="109787" cy="1246203"/>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3" name="矩形 42"/>
          <p:cNvSpPr/>
          <p:nvPr/>
        </p:nvSpPr>
        <p:spPr>
          <a:xfrm>
            <a:off x="1633885" y="5056154"/>
            <a:ext cx="9158162" cy="954107"/>
          </a:xfrm>
          <a:prstGeom prst="rect">
            <a:avLst/>
          </a:prstGeom>
          <a:noFill/>
        </p:spPr>
        <p:txBody>
          <a:bodyPr wrap="square" rtlCol="0">
            <a:spAutoFit/>
          </a:bodyPr>
          <a:lstStyle/>
          <a:p>
            <a:pPr algn="just"/>
            <a:r>
              <a:rPr lang="zh-CN" altLang="en-US" sz="2800" dirty="0" smtClean="0">
                <a:solidFill>
                  <a:schemeClr val="tx2"/>
                </a:solidFill>
                <a:latin typeface="+mj-ea"/>
                <a:ea typeface="+mj-ea"/>
              </a:rPr>
              <a:t>制定村规民约、善行义举榜，设立文明展示墙、宣传栏、插旗等多种展示形式</a:t>
            </a:r>
            <a:endParaRPr lang="zh-CN" altLang="zh-CN" sz="2800" dirty="0">
              <a:solidFill>
                <a:schemeClr val="tx2"/>
              </a:solidFill>
              <a:latin typeface="+mj-ea"/>
              <a:ea typeface="+mj-ea"/>
            </a:endParaRPr>
          </a:p>
        </p:txBody>
      </p:sp>
      <p:pic>
        <p:nvPicPr>
          <p:cNvPr id="44" name="图片 43" descr="2018.4南沱镇睦和村在显著位置公示村规民约.JPG"/>
          <p:cNvPicPr>
            <a:picLocks noChangeAspect="1"/>
          </p:cNvPicPr>
          <p:nvPr/>
        </p:nvPicPr>
        <p:blipFill>
          <a:blip r:embed="rId1" cstate="print"/>
          <a:stretch>
            <a:fillRect/>
          </a:stretch>
        </p:blipFill>
        <p:spPr>
          <a:xfrm>
            <a:off x="434954" y="1261735"/>
            <a:ext cx="3575195" cy="2681396"/>
          </a:xfrm>
          <a:prstGeom prst="rect">
            <a:avLst/>
          </a:prstGeom>
        </p:spPr>
      </p:pic>
      <p:pic>
        <p:nvPicPr>
          <p:cNvPr id="45" name="图片 44" descr="IMG_0148.JPG"/>
          <p:cNvPicPr>
            <a:picLocks noChangeAspect="1"/>
          </p:cNvPicPr>
          <p:nvPr/>
        </p:nvPicPr>
        <p:blipFill>
          <a:blip r:embed="rId2" cstate="print"/>
          <a:stretch>
            <a:fillRect/>
          </a:stretch>
        </p:blipFill>
        <p:spPr>
          <a:xfrm>
            <a:off x="4230696" y="1261735"/>
            <a:ext cx="3645388" cy="2681396"/>
          </a:xfrm>
          <a:prstGeom prst="rect">
            <a:avLst/>
          </a:prstGeom>
        </p:spPr>
      </p:pic>
      <p:pic>
        <p:nvPicPr>
          <p:cNvPr id="46" name="图片 45" descr="mmexport1522811538162.jpg"/>
          <p:cNvPicPr>
            <a:picLocks noChangeAspect="1"/>
          </p:cNvPicPr>
          <p:nvPr/>
        </p:nvPicPr>
        <p:blipFill>
          <a:blip r:embed="rId3" cstate="print"/>
          <a:stretch>
            <a:fillRect/>
          </a:stretch>
        </p:blipFill>
        <p:spPr>
          <a:xfrm>
            <a:off x="8186613" y="1287599"/>
            <a:ext cx="3610225" cy="26555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8416">
        <p14:prism/>
      </p:transition>
    </mc:Choice>
    <mc:Fallback>
      <p:transition spd="slow" advTm="8416">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tretch>
            <a:fillRect/>
          </a:stretch>
        </p:blipFill>
        <p:spPr>
          <a:xfrm>
            <a:off x="7983457" y="1903753"/>
            <a:ext cx="3285979" cy="2038095"/>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2" cstate="print"/>
          <a:stretch>
            <a:fillRect/>
          </a:stretch>
        </p:blipFill>
        <p:spPr>
          <a:xfrm>
            <a:off x="4514205" y="4118604"/>
            <a:ext cx="3225182" cy="2063749"/>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p:cNvPicPr>
            <a:picLocks noChangeAspect="1"/>
          </p:cNvPicPr>
          <p:nvPr/>
        </p:nvPicPr>
        <p:blipFill>
          <a:blip r:embed="rId3" cstate="print"/>
          <a:stretch>
            <a:fillRect/>
          </a:stretch>
        </p:blipFill>
        <p:spPr>
          <a:xfrm>
            <a:off x="923749" y="1903753"/>
            <a:ext cx="3356151" cy="2076244"/>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Rectangle 7"/>
          <p:cNvSpPr>
            <a:spLocks noChangeArrowheads="1"/>
          </p:cNvSpPr>
          <p:nvPr/>
        </p:nvSpPr>
        <p:spPr bwMode="auto">
          <a:xfrm>
            <a:off x="914400" y="4118603"/>
            <a:ext cx="3365500" cy="2063750"/>
          </a:xfrm>
          <a:prstGeom prst="rect">
            <a:avLst/>
          </a:prstGeom>
          <a:solidFill>
            <a:schemeClr val="tx1"/>
          </a:solidFill>
          <a:ln w="38100" cap="flat">
            <a:solidFill>
              <a:schemeClr val="accent1"/>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a:endParaRPr lang="zh-CN" altLang="en-US" sz="2400" b="1">
              <a:solidFill>
                <a:schemeClr val="accent1"/>
              </a:solidFill>
              <a:latin typeface="+mj-ea"/>
              <a:ea typeface="+mj-ea"/>
            </a:endParaRPr>
          </a:p>
        </p:txBody>
      </p:sp>
      <p:sp>
        <p:nvSpPr>
          <p:cNvPr id="9" name="Rectangle 8"/>
          <p:cNvSpPr>
            <a:spLocks noChangeArrowheads="1"/>
          </p:cNvSpPr>
          <p:nvPr/>
        </p:nvSpPr>
        <p:spPr bwMode="auto">
          <a:xfrm>
            <a:off x="4435524" y="1916246"/>
            <a:ext cx="3367088" cy="2063750"/>
          </a:xfrm>
          <a:prstGeom prst="rect">
            <a:avLst/>
          </a:prstGeom>
          <a:solidFill>
            <a:schemeClr val="tx1"/>
          </a:solidFill>
          <a:ln w="38100" cap="flat">
            <a:solidFill>
              <a:schemeClr val="accent1"/>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a:endParaRPr lang="zh-CN" altLang="en-US" sz="2400" b="1">
              <a:solidFill>
                <a:schemeClr val="accent1"/>
              </a:solidFill>
              <a:latin typeface="+mj-ea"/>
              <a:ea typeface="+mj-ea"/>
            </a:endParaRPr>
          </a:p>
        </p:txBody>
      </p:sp>
      <p:sp>
        <p:nvSpPr>
          <p:cNvPr id="12" name="Rectangle 11"/>
          <p:cNvSpPr>
            <a:spLocks noChangeArrowheads="1"/>
          </p:cNvSpPr>
          <p:nvPr/>
        </p:nvSpPr>
        <p:spPr bwMode="auto">
          <a:xfrm>
            <a:off x="7936234" y="4118603"/>
            <a:ext cx="3365500" cy="2063750"/>
          </a:xfrm>
          <a:prstGeom prst="rect">
            <a:avLst/>
          </a:prstGeom>
          <a:solidFill>
            <a:schemeClr val="tx1"/>
          </a:solidFill>
          <a:ln w="38100" cap="flat">
            <a:solidFill>
              <a:schemeClr val="accent1"/>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ctr"/>
            <a:endParaRPr lang="zh-CN" altLang="en-US" sz="2400" b="1">
              <a:solidFill>
                <a:schemeClr val="accent1"/>
              </a:solidFill>
              <a:latin typeface="+mj-ea"/>
              <a:ea typeface="+mj-ea"/>
            </a:endParaRPr>
          </a:p>
        </p:txBody>
      </p:sp>
      <p:sp>
        <p:nvSpPr>
          <p:cNvPr id="13" name="TextBox 12"/>
          <p:cNvSpPr txBox="1"/>
          <p:nvPr/>
        </p:nvSpPr>
        <p:spPr>
          <a:xfrm>
            <a:off x="1498204" y="845256"/>
            <a:ext cx="9811864" cy="707886"/>
          </a:xfrm>
          <a:prstGeom prst="rect">
            <a:avLst/>
          </a:prstGeom>
          <a:noFill/>
        </p:spPr>
        <p:txBody>
          <a:bodyPr wrap="square" rtlCol="0">
            <a:spAutoFit/>
          </a:bodyPr>
          <a:lstStyle/>
          <a:p>
            <a:pPr algn="just"/>
            <a:r>
              <a:rPr lang="zh-CN" altLang="en-US" sz="2000" dirty="0" smtClean="0">
                <a:solidFill>
                  <a:schemeClr val="tx2"/>
                </a:solidFill>
                <a:latin typeface="+mn-ea"/>
                <a:ea typeface="+mn-ea"/>
              </a:rPr>
              <a:t>治理有效是乡村善治的核心， 农村人口大规模、常态化、无秩序流动带来诸多社会问题，基层组织虚化、失灵</a:t>
            </a:r>
            <a:endParaRPr lang="zh-CN" altLang="en-US" sz="2000" dirty="0">
              <a:solidFill>
                <a:schemeClr val="tx2"/>
              </a:solidFill>
              <a:latin typeface="+mn-ea"/>
              <a:ea typeface="+mn-ea"/>
            </a:endParaRPr>
          </a:p>
        </p:txBody>
      </p:sp>
      <p:sp>
        <p:nvSpPr>
          <p:cNvPr id="14" name="单圆角矩形 13"/>
          <p:cNvSpPr/>
          <p:nvPr/>
        </p:nvSpPr>
        <p:spPr bwMode="auto">
          <a:xfrm>
            <a:off x="923749" y="764515"/>
            <a:ext cx="378177" cy="901127"/>
          </a:xfrm>
          <a:prstGeom prst="round1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TextBox 14"/>
          <p:cNvSpPr txBox="1"/>
          <p:nvPr/>
        </p:nvSpPr>
        <p:spPr>
          <a:xfrm>
            <a:off x="1979002" y="4291243"/>
            <a:ext cx="1668344" cy="400110"/>
          </a:xfrm>
          <a:prstGeom prst="rect">
            <a:avLst/>
          </a:prstGeom>
          <a:noFill/>
        </p:spPr>
        <p:txBody>
          <a:bodyPr wrap="square" rtlCol="0">
            <a:spAutoFit/>
          </a:bodyPr>
          <a:lstStyle/>
          <a:p>
            <a:r>
              <a:rPr lang="zh-CN" altLang="en-US" sz="2000" b="1" dirty="0" smtClean="0">
                <a:solidFill>
                  <a:schemeClr val="accent1"/>
                </a:solidFill>
                <a:latin typeface="+mn-ea"/>
                <a:ea typeface="+mn-ea"/>
              </a:rPr>
              <a:t>基层普法</a:t>
            </a:r>
            <a:endParaRPr lang="en-US" altLang="zh-CN" sz="2000" b="1" dirty="0">
              <a:solidFill>
                <a:schemeClr val="accent1"/>
              </a:solidFill>
              <a:latin typeface="+mn-ea"/>
              <a:ea typeface="+mn-ea"/>
            </a:endParaRPr>
          </a:p>
        </p:txBody>
      </p:sp>
      <p:sp>
        <p:nvSpPr>
          <p:cNvPr id="16" name="TextBox 15"/>
          <p:cNvSpPr txBox="1"/>
          <p:nvPr/>
        </p:nvSpPr>
        <p:spPr>
          <a:xfrm>
            <a:off x="1979002" y="4723291"/>
            <a:ext cx="2391187" cy="1077218"/>
          </a:xfrm>
          <a:prstGeom prst="rect">
            <a:avLst/>
          </a:prstGeom>
          <a:noFill/>
        </p:spPr>
        <p:txBody>
          <a:bodyPr wrap="square" rtlCol="0">
            <a:spAutoFit/>
          </a:bodyPr>
          <a:lstStyle/>
          <a:p>
            <a:r>
              <a:rPr lang="zh-CN" altLang="en-US" sz="1600" dirty="0" smtClean="0">
                <a:solidFill>
                  <a:schemeClr val="accent1"/>
                </a:solidFill>
                <a:latin typeface="+mn-ea"/>
                <a:ea typeface="+mn-ea"/>
              </a:rPr>
              <a:t>邀请派出所老民警为村民普法，对法律知识、诈骗手段、自我保护等知识的普及讲解</a:t>
            </a:r>
            <a:endParaRPr lang="zh-CN" altLang="en-US" sz="1600" dirty="0">
              <a:solidFill>
                <a:schemeClr val="accent1"/>
              </a:solidFill>
              <a:latin typeface="+mn-ea"/>
              <a:ea typeface="+mn-ea"/>
            </a:endParaRPr>
          </a:p>
        </p:txBody>
      </p:sp>
      <p:grpSp>
        <p:nvGrpSpPr>
          <p:cNvPr id="2" name="组合 16"/>
          <p:cNvGrpSpPr/>
          <p:nvPr/>
        </p:nvGrpSpPr>
        <p:grpSpPr>
          <a:xfrm>
            <a:off x="1044652" y="4759991"/>
            <a:ext cx="881732" cy="856360"/>
            <a:chOff x="1044652" y="5049876"/>
            <a:chExt cx="881732" cy="856360"/>
          </a:xfrm>
        </p:grpSpPr>
        <p:sp>
          <p:nvSpPr>
            <p:cNvPr id="18" name="Oval 13"/>
            <p:cNvSpPr>
              <a:spLocks noChangeArrowheads="1"/>
            </p:cNvSpPr>
            <p:nvPr/>
          </p:nvSpPr>
          <p:spPr bwMode="auto">
            <a:xfrm>
              <a:off x="1070024" y="5049876"/>
              <a:ext cx="856360" cy="856360"/>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9" name="TextBox 19"/>
            <p:cNvSpPr txBox="1"/>
            <p:nvPr/>
          </p:nvSpPr>
          <p:spPr>
            <a:xfrm>
              <a:off x="1044652" y="5104616"/>
              <a:ext cx="868522" cy="707886"/>
            </a:xfrm>
            <a:prstGeom prst="rect">
              <a:avLst/>
            </a:prstGeom>
            <a:noFill/>
          </p:spPr>
          <p:txBody>
            <a:bodyPr wrap="square" rtlCol="0">
              <a:spAutoFit/>
            </a:bodyPr>
            <a:lstStyle/>
            <a:p>
              <a:pPr algn="ctr"/>
              <a:r>
                <a:rPr lang="en-US" altLang="zh-CN" sz="4000" dirty="0">
                  <a:latin typeface="Lifeline JL" panose="00000400000000000000" pitchFamily="2" charset="0"/>
                  <a:ea typeface="+mn-ea"/>
                </a:rPr>
                <a:t>0 1</a:t>
              </a:r>
              <a:endParaRPr lang="zh-CN" altLang="en-US" sz="4000" dirty="0">
                <a:latin typeface="Lifeline JL" panose="00000400000000000000" pitchFamily="2" charset="0"/>
                <a:ea typeface="+mn-ea"/>
              </a:endParaRPr>
            </a:p>
          </p:txBody>
        </p:sp>
      </p:grpSp>
      <p:sp>
        <p:nvSpPr>
          <p:cNvPr id="20" name="TextBox 20"/>
          <p:cNvSpPr txBox="1"/>
          <p:nvPr/>
        </p:nvSpPr>
        <p:spPr>
          <a:xfrm>
            <a:off x="5367619" y="2119144"/>
            <a:ext cx="1668344" cy="400110"/>
          </a:xfrm>
          <a:prstGeom prst="rect">
            <a:avLst/>
          </a:prstGeom>
          <a:noFill/>
        </p:spPr>
        <p:txBody>
          <a:bodyPr wrap="square" rtlCol="0">
            <a:spAutoFit/>
          </a:bodyPr>
          <a:lstStyle/>
          <a:p>
            <a:r>
              <a:rPr lang="zh-CN" altLang="en-US" sz="2000" b="1" dirty="0" smtClean="0">
                <a:solidFill>
                  <a:schemeClr val="accent1"/>
                </a:solidFill>
                <a:latin typeface="+mn-ea"/>
                <a:ea typeface="+mn-ea"/>
              </a:rPr>
              <a:t>党日活动</a:t>
            </a:r>
            <a:endParaRPr lang="en-US" altLang="zh-CN" sz="2000" b="1" dirty="0">
              <a:solidFill>
                <a:schemeClr val="accent1"/>
              </a:solidFill>
              <a:latin typeface="+mn-ea"/>
              <a:ea typeface="+mn-ea"/>
            </a:endParaRPr>
          </a:p>
        </p:txBody>
      </p:sp>
      <p:sp>
        <p:nvSpPr>
          <p:cNvPr id="21" name="TextBox 21"/>
          <p:cNvSpPr txBox="1"/>
          <p:nvPr/>
        </p:nvSpPr>
        <p:spPr>
          <a:xfrm>
            <a:off x="5367619" y="2551192"/>
            <a:ext cx="2391187" cy="830997"/>
          </a:xfrm>
          <a:prstGeom prst="rect">
            <a:avLst/>
          </a:prstGeom>
          <a:noFill/>
        </p:spPr>
        <p:txBody>
          <a:bodyPr wrap="square" rtlCol="0">
            <a:spAutoFit/>
          </a:bodyPr>
          <a:lstStyle/>
          <a:p>
            <a:r>
              <a:rPr lang="zh-CN" altLang="en-US" sz="1600" dirty="0" smtClean="0">
                <a:solidFill>
                  <a:schemeClr val="accent1"/>
                </a:solidFill>
                <a:latin typeface="+mn-ea"/>
                <a:ea typeface="+mn-ea"/>
              </a:rPr>
              <a:t>开展多种形式的主题党日活动，增强党组织的凝聚力、战斗力</a:t>
            </a:r>
            <a:endParaRPr lang="zh-CN" altLang="en-US" sz="1600" dirty="0">
              <a:solidFill>
                <a:schemeClr val="accent1"/>
              </a:solidFill>
              <a:latin typeface="+mn-ea"/>
              <a:ea typeface="+mn-ea"/>
            </a:endParaRPr>
          </a:p>
        </p:txBody>
      </p:sp>
      <p:grpSp>
        <p:nvGrpSpPr>
          <p:cNvPr id="6" name="组合 21"/>
          <p:cNvGrpSpPr/>
          <p:nvPr/>
        </p:nvGrpSpPr>
        <p:grpSpPr>
          <a:xfrm>
            <a:off x="4464603" y="2587892"/>
            <a:ext cx="881732" cy="856360"/>
            <a:chOff x="4388354" y="2948121"/>
            <a:chExt cx="881732" cy="856360"/>
          </a:xfrm>
        </p:grpSpPr>
        <p:sp>
          <p:nvSpPr>
            <p:cNvPr id="23" name="Oval 13"/>
            <p:cNvSpPr>
              <a:spLocks noChangeArrowheads="1"/>
            </p:cNvSpPr>
            <p:nvPr/>
          </p:nvSpPr>
          <p:spPr bwMode="auto">
            <a:xfrm>
              <a:off x="4413726" y="2948121"/>
              <a:ext cx="856360" cy="856360"/>
            </a:xfrm>
            <a:prstGeom prst="ellipse">
              <a:avLst/>
            </a:prstGeom>
            <a:solidFill>
              <a:schemeClr val="accent1"/>
            </a:solidFill>
            <a:ln>
              <a:noFill/>
            </a:ln>
          </p:spPr>
          <p:txBody>
            <a:bodyPr vert="horz" wrap="square" lIns="91440" tIns="45720" rIns="91440" bIns="45720" numCol="1" anchor="t" anchorCtr="0" compatLnSpc="1"/>
            <a:lstStyle/>
            <a:p>
              <a:endParaRPr lang="zh-CN" altLang="en-US" dirty="0"/>
            </a:p>
          </p:txBody>
        </p:sp>
        <p:sp>
          <p:nvSpPr>
            <p:cNvPr id="28" name="TextBox 23"/>
            <p:cNvSpPr txBox="1"/>
            <p:nvPr/>
          </p:nvSpPr>
          <p:spPr>
            <a:xfrm>
              <a:off x="4388354" y="3002861"/>
              <a:ext cx="868522" cy="707886"/>
            </a:xfrm>
            <a:prstGeom prst="rect">
              <a:avLst/>
            </a:prstGeom>
            <a:noFill/>
          </p:spPr>
          <p:txBody>
            <a:bodyPr wrap="square" rtlCol="0">
              <a:spAutoFit/>
            </a:bodyPr>
            <a:lstStyle/>
            <a:p>
              <a:pPr algn="ctr"/>
              <a:r>
                <a:rPr lang="en-US" altLang="zh-CN" sz="4000" dirty="0">
                  <a:latin typeface="Lifeline JL" panose="00000400000000000000" pitchFamily="2" charset="0"/>
                  <a:ea typeface="+mn-ea"/>
                </a:rPr>
                <a:t>02</a:t>
              </a:r>
              <a:endParaRPr lang="zh-CN" altLang="en-US" sz="4000" dirty="0">
                <a:latin typeface="Lifeline JL" panose="00000400000000000000" pitchFamily="2" charset="0"/>
                <a:ea typeface="+mn-ea"/>
              </a:endParaRPr>
            </a:p>
          </p:txBody>
        </p:sp>
      </p:grpSp>
      <p:sp>
        <p:nvSpPr>
          <p:cNvPr id="29" name="TextBox 24"/>
          <p:cNvSpPr txBox="1"/>
          <p:nvPr/>
        </p:nvSpPr>
        <p:spPr>
          <a:xfrm>
            <a:off x="8878250" y="4277595"/>
            <a:ext cx="1668344" cy="400110"/>
          </a:xfrm>
          <a:prstGeom prst="rect">
            <a:avLst/>
          </a:prstGeom>
          <a:noFill/>
        </p:spPr>
        <p:txBody>
          <a:bodyPr wrap="square" rtlCol="0">
            <a:spAutoFit/>
          </a:bodyPr>
          <a:lstStyle/>
          <a:p>
            <a:r>
              <a:rPr lang="zh-CN" altLang="en-US" sz="2000" b="1" dirty="0" smtClean="0">
                <a:solidFill>
                  <a:schemeClr val="accent1"/>
                </a:solidFill>
                <a:latin typeface="+mn-ea"/>
                <a:ea typeface="+mn-ea"/>
              </a:rPr>
              <a:t>村民大会</a:t>
            </a:r>
            <a:endParaRPr lang="en-US" altLang="zh-CN" sz="2000" b="1" dirty="0">
              <a:solidFill>
                <a:schemeClr val="accent1"/>
              </a:solidFill>
              <a:latin typeface="+mn-ea"/>
              <a:ea typeface="+mn-ea"/>
            </a:endParaRPr>
          </a:p>
        </p:txBody>
      </p:sp>
      <p:sp>
        <p:nvSpPr>
          <p:cNvPr id="30" name="TextBox 26"/>
          <p:cNvSpPr txBox="1"/>
          <p:nvPr/>
        </p:nvSpPr>
        <p:spPr>
          <a:xfrm>
            <a:off x="8878250" y="4709643"/>
            <a:ext cx="2391187" cy="1323439"/>
          </a:xfrm>
          <a:prstGeom prst="rect">
            <a:avLst/>
          </a:prstGeom>
          <a:noFill/>
        </p:spPr>
        <p:txBody>
          <a:bodyPr wrap="square" rtlCol="0">
            <a:spAutoFit/>
          </a:bodyPr>
          <a:lstStyle/>
          <a:p>
            <a:r>
              <a:rPr lang="zh-CN" altLang="en-US" sz="1600" dirty="0" smtClean="0">
                <a:solidFill>
                  <a:schemeClr val="accent1"/>
                </a:solidFill>
                <a:latin typeface="+mn-ea"/>
                <a:ea typeface="+mn-ea"/>
              </a:rPr>
              <a:t>多次召开村民大会、村民代表会，让群众参与到乡村治理的工作中来，以民管民，增强人民群众的参与意识</a:t>
            </a:r>
            <a:endParaRPr lang="zh-CN" altLang="en-US" sz="1600" dirty="0">
              <a:solidFill>
                <a:schemeClr val="accent1"/>
              </a:solidFill>
              <a:latin typeface="+mn-ea"/>
              <a:ea typeface="+mn-ea"/>
            </a:endParaRPr>
          </a:p>
        </p:txBody>
      </p:sp>
      <p:grpSp>
        <p:nvGrpSpPr>
          <p:cNvPr id="7" name="组合 30"/>
          <p:cNvGrpSpPr/>
          <p:nvPr/>
        </p:nvGrpSpPr>
        <p:grpSpPr>
          <a:xfrm>
            <a:off x="7958086" y="4746343"/>
            <a:ext cx="881732" cy="856360"/>
            <a:chOff x="7827590" y="5036228"/>
            <a:chExt cx="881732" cy="856360"/>
          </a:xfrm>
        </p:grpSpPr>
        <p:sp>
          <p:nvSpPr>
            <p:cNvPr id="32" name="Oval 13"/>
            <p:cNvSpPr>
              <a:spLocks noChangeArrowheads="1"/>
            </p:cNvSpPr>
            <p:nvPr/>
          </p:nvSpPr>
          <p:spPr bwMode="auto">
            <a:xfrm>
              <a:off x="7852962" y="5036228"/>
              <a:ext cx="856360" cy="856360"/>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33" name="TextBox 28"/>
            <p:cNvSpPr txBox="1"/>
            <p:nvPr/>
          </p:nvSpPr>
          <p:spPr>
            <a:xfrm>
              <a:off x="7827590" y="5090968"/>
              <a:ext cx="868522" cy="707886"/>
            </a:xfrm>
            <a:prstGeom prst="rect">
              <a:avLst/>
            </a:prstGeom>
            <a:noFill/>
          </p:spPr>
          <p:txBody>
            <a:bodyPr wrap="square" rtlCol="0">
              <a:spAutoFit/>
            </a:bodyPr>
            <a:lstStyle/>
            <a:p>
              <a:pPr algn="ctr"/>
              <a:r>
                <a:rPr lang="en-US" altLang="zh-CN" sz="4000" dirty="0">
                  <a:latin typeface="Lifeline JL" panose="00000400000000000000" pitchFamily="2" charset="0"/>
                  <a:ea typeface="+mn-ea"/>
                </a:rPr>
                <a:t>03</a:t>
              </a:r>
              <a:endParaRPr lang="zh-CN" altLang="en-US" sz="4000" dirty="0">
                <a:latin typeface="Lifeline JL" panose="00000400000000000000" pitchFamily="2" charset="0"/>
                <a:ea typeface="+mn-ea"/>
              </a:endParaRPr>
            </a:p>
          </p:txBody>
        </p:sp>
      </p:grpSp>
      <p:grpSp>
        <p:nvGrpSpPr>
          <p:cNvPr id="2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1" name="TextBox 30"/>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4.4 </a:t>
            </a:r>
            <a:r>
              <a:rPr lang="zh-CN" altLang="en-US" dirty="0" smtClean="0">
                <a:solidFill>
                  <a:schemeClr val="tx2"/>
                </a:solidFill>
              </a:rPr>
              <a:t>治理有效</a:t>
            </a:r>
            <a:endParaRPr lang="zh-CN" altLang="en-US" dirty="0">
              <a:solidFill>
                <a:schemeClr val="tx2"/>
              </a:solidFill>
            </a:endParaRPr>
          </a:p>
        </p:txBody>
      </p:sp>
    </p:spTree>
  </p:cSld>
  <p:clrMapOvr>
    <a:masterClrMapping/>
  </p:clrMapOvr>
  <p:transition spd="slow" advTm="5786">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4.4  </a:t>
            </a:r>
            <a:r>
              <a:rPr lang="zh-CN" altLang="en-US" dirty="0" smtClean="0">
                <a:solidFill>
                  <a:schemeClr val="tx2"/>
                </a:solidFill>
              </a:rPr>
              <a:t>治理有效</a:t>
            </a:r>
            <a:endParaRPr lang="zh-CN" altLang="en-US" dirty="0">
              <a:solidFill>
                <a:schemeClr val="tx2"/>
              </a:solidFill>
            </a:endParaRPr>
          </a:p>
        </p:txBody>
      </p:sp>
      <p:grpSp>
        <p:nvGrpSpPr>
          <p:cNvPr id="2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8" name="TextBox 14"/>
          <p:cNvSpPr txBox="1"/>
          <p:nvPr/>
        </p:nvSpPr>
        <p:spPr>
          <a:xfrm>
            <a:off x="1356783" y="1052736"/>
            <a:ext cx="5411048" cy="369332"/>
          </a:xfrm>
          <a:prstGeom prst="rect">
            <a:avLst/>
          </a:prstGeom>
          <a:noFill/>
        </p:spPr>
        <p:txBody>
          <a:bodyPr wrap="square" rtlCol="0">
            <a:spAutoFit/>
          </a:bodyPr>
          <a:lstStyle/>
          <a:p>
            <a:r>
              <a:rPr lang="zh-CN" altLang="en-US" b="1" dirty="0" smtClean="0">
                <a:solidFill>
                  <a:schemeClr val="tx2"/>
                </a:solidFill>
                <a:latin typeface="+mj-ea"/>
                <a:ea typeface="+mj-ea"/>
              </a:rPr>
              <a:t>夯实基层党组织</a:t>
            </a:r>
            <a:endParaRPr lang="zh-CN" altLang="en-US" b="1" dirty="0">
              <a:solidFill>
                <a:schemeClr val="tx2"/>
              </a:solidFill>
              <a:latin typeface="+mj-ea"/>
              <a:ea typeface="+mj-ea"/>
            </a:endParaRPr>
          </a:p>
        </p:txBody>
      </p:sp>
      <p:sp>
        <p:nvSpPr>
          <p:cNvPr id="89" name="TextBox 15"/>
          <p:cNvSpPr txBox="1"/>
          <p:nvPr/>
        </p:nvSpPr>
        <p:spPr>
          <a:xfrm>
            <a:off x="1331489" y="1382790"/>
            <a:ext cx="9447412" cy="1077218"/>
          </a:xfrm>
          <a:prstGeom prst="rect">
            <a:avLst/>
          </a:prstGeom>
          <a:noFill/>
        </p:spPr>
        <p:txBody>
          <a:bodyPr wrap="square" rtlCol="0">
            <a:spAutoFit/>
          </a:bodyPr>
          <a:lstStyle/>
          <a:p>
            <a:pPr algn="just"/>
            <a:r>
              <a:rPr lang="zh-CN" altLang="en-US" sz="1600" dirty="0" smtClean="0">
                <a:solidFill>
                  <a:schemeClr val="tx2"/>
                </a:solidFill>
                <a:latin typeface="+mj-ea"/>
                <a:ea typeface="+mj-ea"/>
              </a:rPr>
              <a:t>在</a:t>
            </a:r>
            <a:r>
              <a:rPr lang="en-US" altLang="zh-CN" sz="1600" dirty="0" smtClean="0">
                <a:solidFill>
                  <a:schemeClr val="tx2"/>
                </a:solidFill>
                <a:latin typeface="+mj-ea"/>
                <a:ea typeface="+mj-ea"/>
              </a:rPr>
              <a:t>2017</a:t>
            </a:r>
            <a:r>
              <a:rPr lang="zh-CN" altLang="en-US" sz="1600" dirty="0" smtClean="0">
                <a:solidFill>
                  <a:schemeClr val="tx2"/>
                </a:solidFill>
                <a:latin typeface="+mj-ea"/>
                <a:ea typeface="+mj-ea"/>
              </a:rPr>
              <a:t>年度工作中，在南沱镇党委政府的正确领导下，认真贯彻落实党的各项路线、方针和政策，坚持把学习宣传贯彻习近平同志系列重要讲话精神作为重中之重，牢固树立“四个意识”，扎实推进“两学一做”学习教育常态化制度化。结合本村实际，全面推进党员队伍思想建设、组织建设、作风建设和制度建设，为促进我村各项事业的健康发展奠定了坚实的基础。</a:t>
            </a:r>
            <a:endParaRPr lang="zh-CN" altLang="en-US" sz="1600" dirty="0" smtClean="0">
              <a:solidFill>
                <a:schemeClr val="tx2"/>
              </a:solidFill>
              <a:latin typeface="+mj-ea"/>
              <a:ea typeface="+mj-ea"/>
            </a:endParaRPr>
          </a:p>
        </p:txBody>
      </p:sp>
      <p:pic>
        <p:nvPicPr>
          <p:cNvPr id="2" name="图片 1"/>
          <p:cNvPicPr>
            <a:picLocks noChangeAspect="1"/>
          </p:cNvPicPr>
          <p:nvPr/>
        </p:nvPicPr>
        <p:blipFill>
          <a:blip r:embed="rId1" cstate="print"/>
          <a:stretch>
            <a:fillRect/>
          </a:stretch>
        </p:blipFill>
        <p:spPr>
          <a:xfrm>
            <a:off x="1356783" y="2542076"/>
            <a:ext cx="2725947" cy="2039052"/>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2" cstate="print"/>
          <a:stretch>
            <a:fillRect/>
          </a:stretch>
        </p:blipFill>
        <p:spPr>
          <a:xfrm>
            <a:off x="4298181" y="2538399"/>
            <a:ext cx="2722574" cy="2042729"/>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3" cstate="print"/>
          <a:stretch>
            <a:fillRect/>
          </a:stretch>
        </p:blipFill>
        <p:spPr>
          <a:xfrm>
            <a:off x="7183822" y="2538309"/>
            <a:ext cx="2730983" cy="2042819"/>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9" name="图片 28"/>
          <p:cNvPicPr>
            <a:picLocks noChangeAspect="1"/>
          </p:cNvPicPr>
          <p:nvPr/>
        </p:nvPicPr>
        <p:blipFill>
          <a:blip r:embed="rId4" cstate="print"/>
          <a:stretch>
            <a:fillRect/>
          </a:stretch>
        </p:blipFill>
        <p:spPr>
          <a:xfrm>
            <a:off x="1356210" y="4702316"/>
            <a:ext cx="2725947" cy="2039051"/>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 name="图片 29"/>
          <p:cNvPicPr>
            <a:picLocks noChangeAspect="1"/>
          </p:cNvPicPr>
          <p:nvPr/>
        </p:nvPicPr>
        <p:blipFill>
          <a:blip r:embed="rId5" cstate="print"/>
          <a:stretch>
            <a:fillRect/>
          </a:stretch>
        </p:blipFill>
        <p:spPr>
          <a:xfrm>
            <a:off x="4298181" y="4702316"/>
            <a:ext cx="2722574" cy="2039051"/>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 name="图片 30"/>
          <p:cNvPicPr>
            <a:picLocks noChangeAspect="1"/>
          </p:cNvPicPr>
          <p:nvPr/>
        </p:nvPicPr>
        <p:blipFill>
          <a:blip r:embed="rId6" cstate="print"/>
          <a:stretch>
            <a:fillRect/>
          </a:stretch>
        </p:blipFill>
        <p:spPr>
          <a:xfrm>
            <a:off x="7183822" y="4698549"/>
            <a:ext cx="2730983" cy="2042818"/>
          </a:xfrm>
          <a:prstGeom prst="rect">
            <a:avLst/>
          </a:prstGeom>
          <a:solidFill>
            <a:srgbClr val="FFFFFF">
              <a:shade val="85000"/>
            </a:srgbClr>
          </a:solidFill>
          <a:ln w="5715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Requires="p14">
      <p:transition spd="slow" advTm="9353">
        <p14:prism/>
      </p:transition>
    </mc:Choice>
    <mc:Fallback>
      <p:transition spd="slow" advTm="9353">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4.4 </a:t>
            </a:r>
            <a:r>
              <a:rPr lang="zh-CN" altLang="en-US" dirty="0" smtClean="0">
                <a:solidFill>
                  <a:schemeClr val="tx2"/>
                </a:solidFill>
              </a:rPr>
              <a:t>治理有效</a:t>
            </a:r>
            <a:endParaRPr lang="zh-CN" altLang="en-US" dirty="0">
              <a:solidFill>
                <a:schemeClr val="tx2"/>
              </a:solidFill>
            </a:endParaRPr>
          </a:p>
        </p:txBody>
      </p:sp>
      <p:grpSp>
        <p:nvGrpSpPr>
          <p:cNvPr id="2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8" name="椭圆 7"/>
          <p:cNvSpPr/>
          <p:nvPr/>
        </p:nvSpPr>
        <p:spPr bwMode="auto">
          <a:xfrm>
            <a:off x="848417" y="2215044"/>
            <a:ext cx="2952328" cy="2952328"/>
          </a:xfrm>
          <a:prstGeom prst="ellipse">
            <a:avLst/>
          </a:prstGeom>
          <a:solidFill>
            <a:schemeClr val="tx1"/>
          </a:solidFill>
          <a:ln w="38100" cap="flat">
            <a:solidFill>
              <a:schemeClr val="accent1"/>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p>
        </p:txBody>
      </p:sp>
      <p:sp>
        <p:nvSpPr>
          <p:cNvPr id="9" name="TextBox 24"/>
          <p:cNvSpPr txBox="1"/>
          <p:nvPr/>
        </p:nvSpPr>
        <p:spPr>
          <a:xfrm>
            <a:off x="4802237" y="737983"/>
            <a:ext cx="1939955" cy="369332"/>
          </a:xfrm>
          <a:prstGeom prst="rect">
            <a:avLst/>
          </a:prstGeom>
          <a:noFill/>
        </p:spPr>
        <p:txBody>
          <a:bodyPr wrap="none" rtlCol="0">
            <a:spAutoFit/>
          </a:bodyPr>
          <a:lstStyle/>
          <a:p>
            <a:r>
              <a:rPr lang="en-US" altLang="zh-CN" b="1" dirty="0" smtClean="0">
                <a:latin typeface="+mj-ea"/>
                <a:ea typeface="+mj-ea"/>
              </a:rPr>
              <a:t>■</a:t>
            </a:r>
            <a:r>
              <a:rPr lang="zh-CN" altLang="en-US" b="1" dirty="0" smtClean="0">
                <a:latin typeface="+mj-ea"/>
                <a:ea typeface="+mj-ea"/>
              </a:rPr>
              <a:t>设立事项代办员</a:t>
            </a:r>
            <a:endParaRPr lang="zh-CN" altLang="en-US" b="1" dirty="0">
              <a:latin typeface="+mj-ea"/>
              <a:ea typeface="+mj-ea"/>
            </a:endParaRPr>
          </a:p>
        </p:txBody>
      </p:sp>
      <p:sp>
        <p:nvSpPr>
          <p:cNvPr id="10" name="TextBox 25"/>
          <p:cNvSpPr txBox="1"/>
          <p:nvPr/>
        </p:nvSpPr>
        <p:spPr>
          <a:xfrm>
            <a:off x="4802237" y="1047069"/>
            <a:ext cx="6551570" cy="584775"/>
          </a:xfrm>
          <a:prstGeom prst="rect">
            <a:avLst/>
          </a:prstGeom>
          <a:noFill/>
        </p:spPr>
        <p:txBody>
          <a:bodyPr wrap="square" rtlCol="0">
            <a:spAutoFit/>
          </a:bodyPr>
          <a:lstStyle>
            <a:defPPr>
              <a:defRPr lang="zh-CN"/>
            </a:defPPr>
            <a:lvl1pPr algn="just">
              <a:defRPr>
                <a:solidFill>
                  <a:schemeClr val="accent1"/>
                </a:solidFill>
                <a:latin typeface="+mn-ea"/>
                <a:ea typeface="+mn-ea"/>
              </a:defRPr>
            </a:lvl1pPr>
          </a:lstStyle>
          <a:p>
            <a:r>
              <a:rPr lang="zh-CN" altLang="en-US" sz="1600" dirty="0" smtClean="0">
                <a:solidFill>
                  <a:schemeClr val="tx2"/>
                </a:solidFill>
                <a:latin typeface="+mj-ea"/>
              </a:rPr>
              <a:t>由村级事项代办员代理事项办理，让老百姓足不出村也能办好事。真正实现为群众办好事，让群众好办事。</a:t>
            </a:r>
            <a:endParaRPr lang="en-US" altLang="zh-CN" sz="1600" dirty="0">
              <a:solidFill>
                <a:schemeClr val="tx2"/>
              </a:solidFill>
              <a:latin typeface="+mj-ea"/>
            </a:endParaRPr>
          </a:p>
        </p:txBody>
      </p:sp>
      <p:sp>
        <p:nvSpPr>
          <p:cNvPr id="11" name="TextBox 26"/>
          <p:cNvSpPr txBox="1"/>
          <p:nvPr/>
        </p:nvSpPr>
        <p:spPr>
          <a:xfrm>
            <a:off x="4802237" y="1772816"/>
            <a:ext cx="2401619" cy="369332"/>
          </a:xfrm>
          <a:prstGeom prst="rect">
            <a:avLst/>
          </a:prstGeom>
          <a:noFill/>
        </p:spPr>
        <p:txBody>
          <a:bodyPr wrap="none" rtlCol="0">
            <a:spAutoFit/>
          </a:bodyPr>
          <a:lstStyle/>
          <a:p>
            <a:r>
              <a:rPr lang="en-US" altLang="zh-CN" b="1" dirty="0" smtClean="0">
                <a:latin typeface="+mj-ea"/>
                <a:ea typeface="+mj-ea"/>
              </a:rPr>
              <a:t>■</a:t>
            </a:r>
            <a:r>
              <a:rPr lang="zh-CN" altLang="en-US" b="1" dirty="0" smtClean="0">
                <a:latin typeface="+mj-ea"/>
                <a:ea typeface="+mj-ea"/>
              </a:rPr>
              <a:t>设立矛盾纠纷调解员</a:t>
            </a:r>
            <a:endParaRPr lang="zh-CN" altLang="en-US" b="1" dirty="0">
              <a:latin typeface="+mj-ea"/>
              <a:ea typeface="+mj-ea"/>
            </a:endParaRPr>
          </a:p>
        </p:txBody>
      </p:sp>
      <p:sp>
        <p:nvSpPr>
          <p:cNvPr id="12" name="TextBox 27"/>
          <p:cNvSpPr txBox="1"/>
          <p:nvPr/>
        </p:nvSpPr>
        <p:spPr>
          <a:xfrm>
            <a:off x="4802237" y="2081902"/>
            <a:ext cx="6551570" cy="830997"/>
          </a:xfrm>
          <a:prstGeom prst="rect">
            <a:avLst/>
          </a:prstGeom>
          <a:noFill/>
        </p:spPr>
        <p:txBody>
          <a:bodyPr wrap="square" rtlCol="0">
            <a:spAutoFit/>
          </a:bodyPr>
          <a:lstStyle>
            <a:defPPr>
              <a:defRPr lang="zh-CN"/>
            </a:defPPr>
            <a:lvl1pPr algn="just">
              <a:defRPr sz="1600">
                <a:solidFill>
                  <a:schemeClr val="tx2"/>
                </a:solidFill>
                <a:latin typeface="+mj-ea"/>
                <a:ea typeface="+mn-ea"/>
              </a:defRPr>
            </a:lvl1pPr>
          </a:lstStyle>
          <a:p>
            <a:r>
              <a:rPr lang="zh-CN" altLang="en-US" dirty="0" smtClean="0"/>
              <a:t>由村社干部担任矛盾纠纷调解员，各村民小组的矛盾纠纷调解先由各村小组长进行调解，如不能调解再由村干部进行调解。如村干部不能调解，由村干部申请上级请示再进行调解。</a:t>
            </a:r>
            <a:endParaRPr lang="en-US" altLang="zh-CN" dirty="0"/>
          </a:p>
        </p:txBody>
      </p:sp>
      <p:sp>
        <p:nvSpPr>
          <p:cNvPr id="13" name="TextBox 28"/>
          <p:cNvSpPr txBox="1"/>
          <p:nvPr/>
        </p:nvSpPr>
        <p:spPr>
          <a:xfrm>
            <a:off x="4802237" y="3068960"/>
            <a:ext cx="1247457" cy="369332"/>
          </a:xfrm>
          <a:prstGeom prst="rect">
            <a:avLst/>
          </a:prstGeom>
          <a:noFill/>
        </p:spPr>
        <p:txBody>
          <a:bodyPr wrap="none" rtlCol="0">
            <a:spAutoFit/>
          </a:bodyPr>
          <a:lstStyle/>
          <a:p>
            <a:r>
              <a:rPr lang="en-US" altLang="zh-CN" b="1" dirty="0" smtClean="0">
                <a:latin typeface="+mj-ea"/>
                <a:ea typeface="+mj-ea"/>
              </a:rPr>
              <a:t>■</a:t>
            </a:r>
            <a:r>
              <a:rPr lang="zh-CN" altLang="en-US" b="1" dirty="0" smtClean="0">
                <a:latin typeface="+mj-ea"/>
                <a:ea typeface="+mj-ea"/>
              </a:rPr>
              <a:t>透明公开</a:t>
            </a:r>
            <a:endParaRPr lang="zh-CN" altLang="en-US" b="1" dirty="0">
              <a:latin typeface="+mj-ea"/>
              <a:ea typeface="+mj-ea"/>
            </a:endParaRPr>
          </a:p>
        </p:txBody>
      </p:sp>
      <p:sp>
        <p:nvSpPr>
          <p:cNvPr id="14" name="TextBox 29"/>
          <p:cNvSpPr txBox="1"/>
          <p:nvPr/>
        </p:nvSpPr>
        <p:spPr>
          <a:xfrm>
            <a:off x="4802237" y="3378046"/>
            <a:ext cx="6551570" cy="1323439"/>
          </a:xfrm>
          <a:prstGeom prst="rect">
            <a:avLst/>
          </a:prstGeom>
          <a:noFill/>
        </p:spPr>
        <p:txBody>
          <a:bodyPr wrap="square" rtlCol="0">
            <a:spAutoFit/>
          </a:bodyPr>
          <a:lstStyle>
            <a:defPPr>
              <a:defRPr lang="zh-CN"/>
            </a:defPPr>
            <a:lvl1pPr algn="just">
              <a:defRPr sz="1600">
                <a:solidFill>
                  <a:schemeClr val="tx2"/>
                </a:solidFill>
                <a:latin typeface="+mj-ea"/>
                <a:ea typeface="+mn-ea"/>
              </a:defRPr>
            </a:lvl1pPr>
          </a:lstStyle>
          <a:p>
            <a:r>
              <a:rPr lang="zh-CN" altLang="zh-CN" dirty="0" smtClean="0"/>
              <a:t>严格执行《重庆市村（社区）干部行为规范“十不准”》，结合开展“两学一做”学习教育和“三严三实”教育活动，狠刹“四风”，牢固树立“四个意识”，积极践行“为群众办好事，让群众好办事”的服务宗旨，认真落实村社干部廉政承诺制度和“四务”公开制度，确保了长期以来党员干部无违纪违法现象发生</a:t>
            </a:r>
            <a:endParaRPr lang="zh-CN" altLang="en-US" dirty="0"/>
          </a:p>
        </p:txBody>
      </p:sp>
      <p:sp>
        <p:nvSpPr>
          <p:cNvPr id="15" name="TextBox 30"/>
          <p:cNvSpPr txBox="1"/>
          <p:nvPr/>
        </p:nvSpPr>
        <p:spPr>
          <a:xfrm>
            <a:off x="4798739" y="4797152"/>
            <a:ext cx="1478290" cy="369332"/>
          </a:xfrm>
          <a:prstGeom prst="rect">
            <a:avLst/>
          </a:prstGeom>
          <a:noFill/>
        </p:spPr>
        <p:txBody>
          <a:bodyPr wrap="none" rtlCol="0">
            <a:spAutoFit/>
          </a:bodyPr>
          <a:lstStyle/>
          <a:p>
            <a:r>
              <a:rPr lang="en-US" altLang="zh-CN" b="1" dirty="0" smtClean="0">
                <a:latin typeface="+mj-ea"/>
                <a:ea typeface="+mj-ea"/>
              </a:rPr>
              <a:t>■</a:t>
            </a:r>
            <a:r>
              <a:rPr lang="zh-CN" altLang="en-US" b="1" dirty="0" smtClean="0">
                <a:latin typeface="+mj-ea"/>
                <a:ea typeface="+mj-ea"/>
              </a:rPr>
              <a:t>网格化管理</a:t>
            </a:r>
            <a:endParaRPr lang="zh-CN" altLang="en-US" b="1" dirty="0">
              <a:latin typeface="+mj-ea"/>
              <a:ea typeface="+mj-ea"/>
            </a:endParaRPr>
          </a:p>
        </p:txBody>
      </p:sp>
      <p:sp>
        <p:nvSpPr>
          <p:cNvPr id="16" name="TextBox 31"/>
          <p:cNvSpPr txBox="1"/>
          <p:nvPr/>
        </p:nvSpPr>
        <p:spPr>
          <a:xfrm>
            <a:off x="4798739" y="5106238"/>
            <a:ext cx="6551570" cy="830997"/>
          </a:xfrm>
          <a:prstGeom prst="rect">
            <a:avLst/>
          </a:prstGeom>
          <a:noFill/>
        </p:spPr>
        <p:txBody>
          <a:bodyPr wrap="square" rtlCol="0">
            <a:spAutoFit/>
          </a:bodyPr>
          <a:lstStyle>
            <a:defPPr>
              <a:defRPr lang="zh-CN"/>
            </a:defPPr>
            <a:lvl1pPr algn="just">
              <a:defRPr sz="1600">
                <a:solidFill>
                  <a:schemeClr val="tx2"/>
                </a:solidFill>
                <a:latin typeface="+mj-ea"/>
                <a:ea typeface="+mn-ea"/>
              </a:defRPr>
            </a:lvl1pPr>
          </a:lstStyle>
          <a:p>
            <a:r>
              <a:rPr lang="zh-CN" altLang="en-US" dirty="0" smtClean="0"/>
              <a:t>建立网络化管理制度，创新院落户长制，结合党员联系群众，群众评价党员制度，将村辖区以院落划分，推选户长一名负责院落内留守老人、留守儿童的日常照护工作。</a:t>
            </a:r>
            <a:endParaRPr lang="zh-CN" altLang="en-US" dirty="0"/>
          </a:p>
        </p:txBody>
      </p:sp>
      <p:sp>
        <p:nvSpPr>
          <p:cNvPr id="17" name="TextBox 32"/>
          <p:cNvSpPr txBox="1"/>
          <p:nvPr/>
        </p:nvSpPr>
        <p:spPr>
          <a:xfrm>
            <a:off x="1105411" y="3223688"/>
            <a:ext cx="2360786" cy="954107"/>
          </a:xfrm>
          <a:prstGeom prst="rect">
            <a:avLst/>
          </a:prstGeom>
          <a:noFill/>
        </p:spPr>
        <p:txBody>
          <a:bodyPr wrap="square" rtlCol="0">
            <a:spAutoFit/>
          </a:bodyPr>
          <a:lstStyle/>
          <a:p>
            <a:pPr algn="ctr"/>
            <a:r>
              <a:rPr lang="zh-CN" altLang="zh-CN" sz="2800" b="1" dirty="0">
                <a:solidFill>
                  <a:schemeClr val="accent1"/>
                </a:solidFill>
                <a:latin typeface="+mj-ea"/>
                <a:ea typeface="+mj-ea"/>
              </a:rPr>
              <a:t>小事不</a:t>
            </a:r>
            <a:r>
              <a:rPr lang="zh-CN" altLang="zh-CN" sz="2800" b="1" dirty="0" smtClean="0">
                <a:solidFill>
                  <a:schemeClr val="accent1"/>
                </a:solidFill>
                <a:latin typeface="+mj-ea"/>
                <a:ea typeface="+mj-ea"/>
              </a:rPr>
              <a:t>出</a:t>
            </a:r>
            <a:r>
              <a:rPr lang="zh-CN" altLang="en-US" sz="2800" b="1" dirty="0" smtClean="0">
                <a:solidFill>
                  <a:schemeClr val="accent1"/>
                </a:solidFill>
                <a:latin typeface="+mj-ea"/>
                <a:ea typeface="+mj-ea"/>
              </a:rPr>
              <a:t>社</a:t>
            </a:r>
            <a:endParaRPr lang="en-US" altLang="zh-CN" sz="2800" b="1" dirty="0">
              <a:solidFill>
                <a:schemeClr val="accent1"/>
              </a:solidFill>
              <a:latin typeface="+mj-ea"/>
              <a:ea typeface="+mj-ea"/>
            </a:endParaRPr>
          </a:p>
          <a:p>
            <a:pPr algn="ctr"/>
            <a:r>
              <a:rPr lang="zh-CN" altLang="zh-CN" sz="2800" b="1" dirty="0">
                <a:solidFill>
                  <a:schemeClr val="accent1"/>
                </a:solidFill>
                <a:latin typeface="+mj-ea"/>
                <a:ea typeface="+mj-ea"/>
              </a:rPr>
              <a:t>大事不</a:t>
            </a:r>
            <a:r>
              <a:rPr lang="zh-CN" altLang="zh-CN" sz="2800" b="1" dirty="0" smtClean="0">
                <a:solidFill>
                  <a:schemeClr val="accent1"/>
                </a:solidFill>
                <a:latin typeface="+mj-ea"/>
                <a:ea typeface="+mj-ea"/>
              </a:rPr>
              <a:t>出</a:t>
            </a:r>
            <a:r>
              <a:rPr lang="zh-CN" altLang="en-US" sz="2800" b="1" dirty="0" smtClean="0">
                <a:solidFill>
                  <a:schemeClr val="accent1"/>
                </a:solidFill>
                <a:latin typeface="+mj-ea"/>
                <a:ea typeface="+mj-ea"/>
              </a:rPr>
              <a:t>村</a:t>
            </a:r>
            <a:endParaRPr lang="zh-CN" altLang="en-US" sz="2800" b="1" dirty="0">
              <a:solidFill>
                <a:schemeClr val="accent1"/>
              </a:solidFill>
              <a:latin typeface="+mj-ea"/>
              <a:ea typeface="+mj-ea"/>
            </a:endParaRPr>
          </a:p>
        </p:txBody>
      </p:sp>
      <p:grpSp>
        <p:nvGrpSpPr>
          <p:cNvPr id="18" name="组合 17"/>
          <p:cNvGrpSpPr/>
          <p:nvPr/>
        </p:nvGrpSpPr>
        <p:grpSpPr>
          <a:xfrm>
            <a:off x="2324581" y="1589275"/>
            <a:ext cx="864096" cy="864096"/>
            <a:chOff x="2505666" y="1765071"/>
            <a:chExt cx="864096" cy="864096"/>
          </a:xfrm>
          <a:solidFill>
            <a:schemeClr val="accent4"/>
          </a:solidFill>
        </p:grpSpPr>
        <p:sp>
          <p:nvSpPr>
            <p:cNvPr id="19" name="椭圆 18"/>
            <p:cNvSpPr/>
            <p:nvPr/>
          </p:nvSpPr>
          <p:spPr bwMode="auto">
            <a:xfrm>
              <a:off x="2505666" y="1765071"/>
              <a:ext cx="864096" cy="864096"/>
            </a:xfrm>
            <a:prstGeom prst="ellipse">
              <a:avLst/>
            </a:prstGeom>
            <a:solidFill>
              <a:schemeClr val="tx2"/>
            </a:solid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a:ln>
                  <a:noFill/>
                </a:ln>
                <a:solidFill>
                  <a:schemeClr val="tx1"/>
                </a:solidFill>
                <a:effectLst/>
                <a:latin typeface="Lifeline JL" panose="00000400000000000000" pitchFamily="2" charset="0"/>
              </a:endParaRPr>
            </a:p>
          </p:txBody>
        </p:sp>
        <p:sp>
          <p:nvSpPr>
            <p:cNvPr id="20" name="TextBox 35"/>
            <p:cNvSpPr txBox="1"/>
            <p:nvPr/>
          </p:nvSpPr>
          <p:spPr>
            <a:xfrm>
              <a:off x="2790879" y="1873953"/>
              <a:ext cx="293670" cy="646331"/>
            </a:xfrm>
            <a:prstGeom prst="rect">
              <a:avLst/>
            </a:prstGeom>
            <a:noFill/>
          </p:spPr>
          <p:txBody>
            <a:bodyPr wrap="none" rtlCol="0">
              <a:spAutoFit/>
            </a:bodyPr>
            <a:lstStyle/>
            <a:p>
              <a:r>
                <a:rPr lang="en-US" altLang="zh-CN" sz="3600" b="1" dirty="0">
                  <a:solidFill>
                    <a:srgbClr val="F8F8F8"/>
                  </a:solidFill>
                  <a:latin typeface="Lifeline JL" panose="00000400000000000000" pitchFamily="2" charset="0"/>
                  <a:ea typeface="+mn-ea"/>
                </a:rPr>
                <a:t>1</a:t>
              </a:r>
              <a:endParaRPr lang="zh-CN" altLang="en-US" sz="3600" b="1" dirty="0">
                <a:solidFill>
                  <a:srgbClr val="F8F8F8"/>
                </a:solidFill>
                <a:latin typeface="Lifeline JL" panose="00000400000000000000" pitchFamily="2" charset="0"/>
                <a:ea typeface="+mn-ea"/>
              </a:endParaRPr>
            </a:p>
          </p:txBody>
        </p:sp>
      </p:grpSp>
      <p:grpSp>
        <p:nvGrpSpPr>
          <p:cNvPr id="21" name="组合 20"/>
          <p:cNvGrpSpPr/>
          <p:nvPr/>
        </p:nvGrpSpPr>
        <p:grpSpPr>
          <a:xfrm>
            <a:off x="3224681" y="2424378"/>
            <a:ext cx="864096" cy="864096"/>
            <a:chOff x="3405766" y="2600174"/>
            <a:chExt cx="864096" cy="864096"/>
          </a:xfrm>
          <a:solidFill>
            <a:schemeClr val="tx2"/>
          </a:solidFill>
        </p:grpSpPr>
        <p:sp>
          <p:nvSpPr>
            <p:cNvPr id="22" name="椭圆 21"/>
            <p:cNvSpPr/>
            <p:nvPr/>
          </p:nvSpPr>
          <p:spPr bwMode="auto">
            <a:xfrm>
              <a:off x="3405766" y="2600174"/>
              <a:ext cx="864096" cy="864096"/>
            </a:xfrm>
            <a:prstGeom prst="ellipse">
              <a:avLst/>
            </a:prstGeom>
            <a:grp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a:ln>
                  <a:noFill/>
                </a:ln>
                <a:solidFill>
                  <a:schemeClr val="tx1"/>
                </a:solidFill>
                <a:effectLst/>
                <a:latin typeface="Lifeline JL" panose="00000400000000000000" pitchFamily="2" charset="0"/>
              </a:endParaRPr>
            </a:p>
          </p:txBody>
        </p:sp>
        <p:sp>
          <p:nvSpPr>
            <p:cNvPr id="23" name="TextBox 38"/>
            <p:cNvSpPr txBox="1"/>
            <p:nvPr/>
          </p:nvSpPr>
          <p:spPr>
            <a:xfrm>
              <a:off x="3619645" y="2708804"/>
              <a:ext cx="436338" cy="646331"/>
            </a:xfrm>
            <a:prstGeom prst="rect">
              <a:avLst/>
            </a:prstGeom>
            <a:grpFill/>
          </p:spPr>
          <p:txBody>
            <a:bodyPr wrap="none" rtlCol="0">
              <a:spAutoFit/>
            </a:bodyPr>
            <a:lstStyle/>
            <a:p>
              <a:r>
                <a:rPr lang="en-US" altLang="zh-CN" sz="3600" b="1" dirty="0">
                  <a:solidFill>
                    <a:srgbClr val="F8F8F8"/>
                  </a:solidFill>
                  <a:latin typeface="Lifeline JL" panose="00000400000000000000" pitchFamily="2" charset="0"/>
                  <a:ea typeface="+mn-ea"/>
                </a:rPr>
                <a:t>2</a:t>
              </a:r>
              <a:endParaRPr lang="zh-CN" altLang="en-US" sz="3600" b="1" dirty="0">
                <a:solidFill>
                  <a:srgbClr val="F8F8F8"/>
                </a:solidFill>
                <a:latin typeface="Lifeline JL" panose="00000400000000000000" pitchFamily="2" charset="0"/>
                <a:ea typeface="+mn-ea"/>
              </a:endParaRPr>
            </a:p>
          </p:txBody>
        </p:sp>
      </p:grpSp>
      <p:grpSp>
        <p:nvGrpSpPr>
          <p:cNvPr id="28" name="组合 27"/>
          <p:cNvGrpSpPr/>
          <p:nvPr/>
        </p:nvGrpSpPr>
        <p:grpSpPr>
          <a:xfrm>
            <a:off x="3412386" y="3680024"/>
            <a:ext cx="864096" cy="864096"/>
            <a:chOff x="3593471" y="3855820"/>
            <a:chExt cx="864096" cy="864096"/>
          </a:xfrm>
          <a:solidFill>
            <a:schemeClr val="tx2"/>
          </a:solidFill>
        </p:grpSpPr>
        <p:sp>
          <p:nvSpPr>
            <p:cNvPr id="29" name="椭圆 28"/>
            <p:cNvSpPr/>
            <p:nvPr/>
          </p:nvSpPr>
          <p:spPr bwMode="auto">
            <a:xfrm>
              <a:off x="3593471" y="3855820"/>
              <a:ext cx="864096" cy="864096"/>
            </a:xfrm>
            <a:prstGeom prst="ellipse">
              <a:avLst/>
            </a:prstGeom>
            <a:grp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a:ln>
                  <a:noFill/>
                </a:ln>
                <a:solidFill>
                  <a:schemeClr val="tx1"/>
                </a:solidFill>
                <a:effectLst/>
                <a:latin typeface="Lifeline JL" panose="00000400000000000000" pitchFamily="2" charset="0"/>
              </a:endParaRPr>
            </a:p>
          </p:txBody>
        </p:sp>
        <p:sp>
          <p:nvSpPr>
            <p:cNvPr id="30" name="TextBox 41"/>
            <p:cNvSpPr txBox="1"/>
            <p:nvPr/>
          </p:nvSpPr>
          <p:spPr>
            <a:xfrm>
              <a:off x="3837814" y="3933943"/>
              <a:ext cx="441146" cy="646331"/>
            </a:xfrm>
            <a:prstGeom prst="rect">
              <a:avLst/>
            </a:prstGeom>
            <a:noFill/>
          </p:spPr>
          <p:txBody>
            <a:bodyPr wrap="none" rtlCol="0">
              <a:spAutoFit/>
            </a:bodyPr>
            <a:lstStyle/>
            <a:p>
              <a:r>
                <a:rPr lang="en-US" altLang="zh-CN" sz="3600" b="1" dirty="0">
                  <a:solidFill>
                    <a:srgbClr val="F8F8F8"/>
                  </a:solidFill>
                  <a:latin typeface="Lifeline JL" panose="00000400000000000000" pitchFamily="2" charset="0"/>
                  <a:ea typeface="+mn-ea"/>
                </a:rPr>
                <a:t>3</a:t>
              </a:r>
              <a:endParaRPr lang="zh-CN" altLang="en-US" sz="3600" b="1" dirty="0">
                <a:solidFill>
                  <a:srgbClr val="F8F8F8"/>
                </a:solidFill>
                <a:latin typeface="Lifeline JL" panose="00000400000000000000" pitchFamily="2" charset="0"/>
                <a:ea typeface="+mn-ea"/>
              </a:endParaRPr>
            </a:p>
          </p:txBody>
        </p:sp>
      </p:grpSp>
      <p:grpSp>
        <p:nvGrpSpPr>
          <p:cNvPr id="31" name="组合 30"/>
          <p:cNvGrpSpPr/>
          <p:nvPr/>
        </p:nvGrpSpPr>
        <p:grpSpPr>
          <a:xfrm>
            <a:off x="2756629" y="4633413"/>
            <a:ext cx="864096" cy="864096"/>
            <a:chOff x="2937714" y="4911120"/>
            <a:chExt cx="864096" cy="864096"/>
          </a:xfrm>
        </p:grpSpPr>
        <p:sp>
          <p:nvSpPr>
            <p:cNvPr id="32" name="椭圆 31"/>
            <p:cNvSpPr/>
            <p:nvPr/>
          </p:nvSpPr>
          <p:spPr bwMode="auto">
            <a:xfrm>
              <a:off x="2937714" y="4911120"/>
              <a:ext cx="864096" cy="864096"/>
            </a:xfrm>
            <a:prstGeom prst="ellipse">
              <a:avLst/>
            </a:prstGeom>
            <a:solidFill>
              <a:schemeClr val="tx2"/>
            </a:solid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a:ln>
                  <a:noFill/>
                </a:ln>
                <a:solidFill>
                  <a:schemeClr val="tx1"/>
                </a:solidFill>
                <a:effectLst/>
                <a:latin typeface="Lifeline JL" panose="00000400000000000000" pitchFamily="2" charset="0"/>
              </a:endParaRPr>
            </a:p>
          </p:txBody>
        </p:sp>
        <p:sp>
          <p:nvSpPr>
            <p:cNvPr id="33" name="TextBox 44"/>
            <p:cNvSpPr txBox="1"/>
            <p:nvPr/>
          </p:nvSpPr>
          <p:spPr>
            <a:xfrm>
              <a:off x="3117311" y="5020204"/>
              <a:ext cx="447558" cy="646331"/>
            </a:xfrm>
            <a:prstGeom prst="rect">
              <a:avLst/>
            </a:prstGeom>
            <a:noFill/>
          </p:spPr>
          <p:txBody>
            <a:bodyPr wrap="none" rtlCol="0">
              <a:spAutoFit/>
            </a:bodyPr>
            <a:lstStyle/>
            <a:p>
              <a:r>
                <a:rPr lang="en-US" altLang="zh-CN" sz="3600" b="1" dirty="0">
                  <a:solidFill>
                    <a:srgbClr val="F8F8F8"/>
                  </a:solidFill>
                  <a:latin typeface="Lifeline JL" panose="00000400000000000000" pitchFamily="2" charset="0"/>
                  <a:ea typeface="+mn-ea"/>
                </a:rPr>
                <a:t>4</a:t>
              </a:r>
              <a:endParaRPr lang="zh-CN" altLang="en-US" sz="3600" b="1" dirty="0">
                <a:solidFill>
                  <a:srgbClr val="F8F8F8"/>
                </a:solidFill>
                <a:latin typeface="Lifeline JL" panose="00000400000000000000" pitchFamily="2" charset="0"/>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advTm="4814">
        <p14:prism/>
      </p:transition>
    </mc:Choice>
    <mc:Fallback>
      <p:transition spd="slow" advTm="4814">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0" y="0"/>
            <a:ext cx="5205413" cy="6859588"/>
          </a:xfrm>
          <a:custGeom>
            <a:avLst/>
            <a:gdLst>
              <a:gd name="T0" fmla="*/ 0 w 6839"/>
              <a:gd name="T1" fmla="*/ 0 h 9000"/>
              <a:gd name="T2" fmla="*/ 5692 w 6839"/>
              <a:gd name="T3" fmla="*/ 0 h 9000"/>
              <a:gd name="T4" fmla="*/ 6839 w 6839"/>
              <a:gd name="T5" fmla="*/ 9000 h 9000"/>
              <a:gd name="T6" fmla="*/ 0 w 6839"/>
              <a:gd name="T7" fmla="*/ 9000 h 9000"/>
              <a:gd name="T8" fmla="*/ 0 w 6839"/>
              <a:gd name="T9" fmla="*/ 0 h 9000"/>
            </a:gdLst>
            <a:ahLst/>
            <a:cxnLst>
              <a:cxn ang="0">
                <a:pos x="T0" y="T1"/>
              </a:cxn>
              <a:cxn ang="0">
                <a:pos x="T2" y="T3"/>
              </a:cxn>
              <a:cxn ang="0">
                <a:pos x="T4" y="T5"/>
              </a:cxn>
              <a:cxn ang="0">
                <a:pos x="T6" y="T7"/>
              </a:cxn>
              <a:cxn ang="0">
                <a:pos x="T8" y="T9"/>
              </a:cxn>
            </a:cxnLst>
            <a:rect l="0" t="0" r="r" b="b"/>
            <a:pathLst>
              <a:path w="6839" h="9000">
                <a:moveTo>
                  <a:pt x="0" y="0"/>
                </a:moveTo>
                <a:lnTo>
                  <a:pt x="5692" y="0"/>
                </a:lnTo>
                <a:lnTo>
                  <a:pt x="6839" y="9000"/>
                </a:lnTo>
                <a:lnTo>
                  <a:pt x="0" y="9000"/>
                </a:lnTo>
                <a:lnTo>
                  <a:pt x="0" y="0"/>
                </a:lnTo>
                <a:close/>
              </a:path>
            </a:pathLst>
          </a:custGeom>
          <a:blipFill>
            <a:blip r:embed="rId1" cstate="print"/>
            <a:stretch>
              <a:fillRect/>
            </a:stretch>
          </a:blip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3438525" y="636588"/>
            <a:ext cx="7916863" cy="5586413"/>
          </a:xfrm>
          <a:custGeom>
            <a:avLst/>
            <a:gdLst>
              <a:gd name="T0" fmla="*/ 10401 w 10401"/>
              <a:gd name="T1" fmla="*/ 7328 h 7328"/>
              <a:gd name="T2" fmla="*/ 933 w 10401"/>
              <a:gd name="T3" fmla="*/ 7328 h 7328"/>
              <a:gd name="T4" fmla="*/ 0 w 10401"/>
              <a:gd name="T5" fmla="*/ 0 h 7328"/>
              <a:gd name="T6" fmla="*/ 10401 w 10401"/>
              <a:gd name="T7" fmla="*/ 0 h 7328"/>
              <a:gd name="T8" fmla="*/ 10401 w 10401"/>
              <a:gd name="T9" fmla="*/ 7328 h 7328"/>
            </a:gdLst>
            <a:ahLst/>
            <a:cxnLst>
              <a:cxn ang="0">
                <a:pos x="T0" y="T1"/>
              </a:cxn>
              <a:cxn ang="0">
                <a:pos x="T2" y="T3"/>
              </a:cxn>
              <a:cxn ang="0">
                <a:pos x="T4" y="T5"/>
              </a:cxn>
              <a:cxn ang="0">
                <a:pos x="T6" y="T7"/>
              </a:cxn>
              <a:cxn ang="0">
                <a:pos x="T8" y="T9"/>
              </a:cxn>
            </a:cxnLst>
            <a:rect l="0" t="0" r="r" b="b"/>
            <a:pathLst>
              <a:path w="10401" h="7328">
                <a:moveTo>
                  <a:pt x="10401" y="7328"/>
                </a:moveTo>
                <a:lnTo>
                  <a:pt x="933" y="7328"/>
                </a:lnTo>
                <a:lnTo>
                  <a:pt x="0" y="0"/>
                </a:lnTo>
                <a:lnTo>
                  <a:pt x="10401" y="0"/>
                </a:lnTo>
                <a:lnTo>
                  <a:pt x="10401" y="7328"/>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 name="TextBox 3"/>
          <p:cNvSpPr txBox="1"/>
          <p:nvPr/>
        </p:nvSpPr>
        <p:spPr>
          <a:xfrm>
            <a:off x="4514205" y="1468078"/>
            <a:ext cx="6264697" cy="4247317"/>
          </a:xfrm>
          <a:prstGeom prst="rect">
            <a:avLst/>
          </a:prstGeom>
          <a:noFill/>
        </p:spPr>
        <p:txBody>
          <a:bodyPr wrap="square" rtlCol="0">
            <a:spAutoFit/>
          </a:bodyPr>
          <a:lstStyle>
            <a:defPPr>
              <a:defRPr lang="zh-CN"/>
            </a:defPPr>
            <a:lvl1pPr algn="just">
              <a:defRPr>
                <a:solidFill>
                  <a:schemeClr val="accent1"/>
                </a:solidFill>
                <a:latin typeface="微软雅黑" panose="020B0503020204020204" pitchFamily="34" charset="-122"/>
                <a:ea typeface="微软雅黑" panose="020B0503020204020204" pitchFamily="34" charset="-122"/>
              </a:defRPr>
            </a:lvl1pPr>
          </a:lstStyle>
          <a:p>
            <a:pPr indent="457200">
              <a:lnSpc>
                <a:spcPct val="150000"/>
              </a:lnSpc>
            </a:pPr>
            <a:r>
              <a:rPr lang="en-US" altLang="zh-CN" dirty="0" smtClean="0">
                <a:latin typeface="+mn-ea"/>
                <a:ea typeface="+mn-ea"/>
              </a:rPr>
              <a:t>2019</a:t>
            </a:r>
            <a:r>
              <a:rPr lang="zh-CN" altLang="zh-CN" dirty="0" smtClean="0">
                <a:latin typeface="+mn-ea"/>
                <a:ea typeface="+mn-ea"/>
              </a:rPr>
              <a:t>年，</a:t>
            </a:r>
            <a:r>
              <a:rPr lang="zh-CN" altLang="en-US" dirty="0" smtClean="0">
                <a:latin typeface="+mn-ea"/>
                <a:ea typeface="+mn-ea"/>
              </a:rPr>
              <a:t>我村党支部在南沱镇党委政府及上级职能部门的领导下，认真贯彻落实党的十九大精神和全国两会精神，以贯彻实施市级乡村振兴示范建设为推手，全面加强村党组织的建设，切实发挥基层党组织的战斗堡垒作用和党员的先锋模范带头作用，牢固树立“一个党支部就是一个战斗堡垒，一名共产党员就是一面旗帜，一个干部就是一个标杆”的为民服务意识，为民办实事、办好事，让广大群众在乡村振兴建设中得到实惠。</a:t>
            </a:r>
            <a:r>
              <a:rPr lang="zh-CN" altLang="zh-CN" dirty="0" smtClean="0">
                <a:latin typeface="+mn-ea"/>
                <a:ea typeface="+mn-ea"/>
              </a:rPr>
              <a:t>同时扎实有效的开展好各项工作，</a:t>
            </a:r>
            <a:r>
              <a:rPr lang="zh-CN" altLang="en-US" dirty="0" smtClean="0">
                <a:latin typeface="+mn-ea"/>
                <a:ea typeface="+mn-ea"/>
              </a:rPr>
              <a:t>调整产业结构，助推乡村振兴，</a:t>
            </a:r>
            <a:r>
              <a:rPr lang="zh-CN" altLang="zh-CN" dirty="0" smtClean="0">
                <a:latin typeface="+mn-ea"/>
                <a:ea typeface="+mn-ea"/>
              </a:rPr>
              <a:t>较好地完成了年初制定的各项工作目标，使各项工作都取得了</a:t>
            </a:r>
            <a:r>
              <a:rPr lang="zh-CN" altLang="en-US" dirty="0" smtClean="0">
                <a:latin typeface="+mn-ea"/>
                <a:ea typeface="+mn-ea"/>
              </a:rPr>
              <a:t>较好</a:t>
            </a:r>
            <a:r>
              <a:rPr lang="zh-CN" altLang="zh-CN" dirty="0" smtClean="0">
                <a:latin typeface="+mn-ea"/>
                <a:ea typeface="+mn-ea"/>
              </a:rPr>
              <a:t>的成绩。</a:t>
            </a:r>
            <a:endParaRPr lang="en-US" altLang="zh-CN" dirty="0" smtClean="0">
              <a:latin typeface="+mn-ea"/>
              <a:ea typeface="+mn-ea"/>
            </a:endParaRPr>
          </a:p>
        </p:txBody>
      </p:sp>
      <p:sp>
        <p:nvSpPr>
          <p:cNvPr id="24" name="TextBox 23"/>
          <p:cNvSpPr txBox="1"/>
          <p:nvPr/>
        </p:nvSpPr>
        <p:spPr>
          <a:xfrm>
            <a:off x="4956536" y="958742"/>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zh-CN" altLang="en-US" dirty="0" smtClean="0"/>
              <a:t>引言</a:t>
            </a:r>
            <a:endParaRPr lang="zh-CN" altLang="en-US" dirty="0"/>
          </a:p>
        </p:txBody>
      </p:sp>
      <p:sp>
        <p:nvSpPr>
          <p:cNvPr id="8" name="Freeform 15"/>
          <p:cNvSpPr>
            <a:spLocks noEditPoints="1"/>
          </p:cNvSpPr>
          <p:nvPr/>
        </p:nvSpPr>
        <p:spPr bwMode="auto">
          <a:xfrm>
            <a:off x="4534136" y="988495"/>
            <a:ext cx="452930" cy="463714"/>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endParaRPr>
          </a:p>
        </p:txBody>
      </p:sp>
    </p:spTree>
  </p:cSld>
  <p:clrMapOvr>
    <a:masterClrMapping/>
  </p:clrMapOvr>
  <p:transition spd="slow" advTm="4585">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870076" y="3654947"/>
            <a:ext cx="8369300" cy="2476500"/>
          </a:xfrm>
          <a:custGeom>
            <a:avLst/>
            <a:gdLst>
              <a:gd name="T0" fmla="*/ 4009 w 12732"/>
              <a:gd name="T1" fmla="*/ 381 h 3725"/>
              <a:gd name="T2" fmla="*/ 11431 w 12732"/>
              <a:gd name="T3" fmla="*/ 1173 h 3725"/>
              <a:gd name="T4" fmla="*/ 8723 w 12732"/>
              <a:gd name="T5" fmla="*/ 3344 h 3725"/>
              <a:gd name="T6" fmla="*/ 1302 w 12732"/>
              <a:gd name="T7" fmla="*/ 2552 h 3725"/>
              <a:gd name="T8" fmla="*/ 4009 w 12732"/>
              <a:gd name="T9" fmla="*/ 381 h 3725"/>
            </a:gdLst>
            <a:ahLst/>
            <a:cxnLst>
              <a:cxn ang="0">
                <a:pos x="T0" y="T1"/>
              </a:cxn>
              <a:cxn ang="0">
                <a:pos x="T2" y="T3"/>
              </a:cxn>
              <a:cxn ang="0">
                <a:pos x="T4" y="T5"/>
              </a:cxn>
              <a:cxn ang="0">
                <a:pos x="T6" y="T7"/>
              </a:cxn>
              <a:cxn ang="0">
                <a:pos x="T8" y="T9"/>
              </a:cxn>
            </a:cxnLst>
            <a:rect l="0" t="0" r="r" b="b"/>
            <a:pathLst>
              <a:path w="12732" h="3725">
                <a:moveTo>
                  <a:pt x="4009" y="381"/>
                </a:moveTo>
                <a:cubicBezTo>
                  <a:pt x="6806" y="0"/>
                  <a:pt x="10129" y="354"/>
                  <a:pt x="11431" y="1173"/>
                </a:cubicBezTo>
                <a:cubicBezTo>
                  <a:pt x="12732" y="1991"/>
                  <a:pt x="11520" y="2963"/>
                  <a:pt x="8723" y="3344"/>
                </a:cubicBezTo>
                <a:cubicBezTo>
                  <a:pt x="5926" y="3725"/>
                  <a:pt x="2604" y="3370"/>
                  <a:pt x="1302" y="2552"/>
                </a:cubicBezTo>
                <a:cubicBezTo>
                  <a:pt x="0" y="1734"/>
                  <a:pt x="1212" y="762"/>
                  <a:pt x="4009" y="381"/>
                </a:cubicBezTo>
                <a:close/>
              </a:path>
            </a:pathLst>
          </a:custGeom>
          <a:noFill/>
          <a:ln w="9525" cap="flat">
            <a:solidFill>
              <a:schemeClr val="bg2">
                <a:lumMod val="75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4164014" y="3807347"/>
            <a:ext cx="685800" cy="201613"/>
          </a:xfrm>
          <a:custGeom>
            <a:avLst/>
            <a:gdLst>
              <a:gd name="T0" fmla="*/ 328 w 1043"/>
              <a:gd name="T1" fmla="*/ 31 h 305"/>
              <a:gd name="T2" fmla="*/ 936 w 1043"/>
              <a:gd name="T3" fmla="*/ 96 h 305"/>
              <a:gd name="T4" fmla="*/ 715 w 1043"/>
              <a:gd name="T5" fmla="*/ 274 h 305"/>
              <a:gd name="T6" fmla="*/ 106 w 1043"/>
              <a:gd name="T7" fmla="*/ 209 h 305"/>
              <a:gd name="T8" fmla="*/ 328 w 1043"/>
              <a:gd name="T9" fmla="*/ 31 h 305"/>
            </a:gdLst>
            <a:ahLst/>
            <a:cxnLst>
              <a:cxn ang="0">
                <a:pos x="T0" y="T1"/>
              </a:cxn>
              <a:cxn ang="0">
                <a:pos x="T2" y="T3"/>
              </a:cxn>
              <a:cxn ang="0">
                <a:pos x="T4" y="T5"/>
              </a:cxn>
              <a:cxn ang="0">
                <a:pos x="T6" y="T7"/>
              </a:cxn>
              <a:cxn ang="0">
                <a:pos x="T8" y="T9"/>
              </a:cxn>
            </a:cxnLst>
            <a:rect l="0" t="0" r="r" b="b"/>
            <a:pathLst>
              <a:path w="1043" h="305">
                <a:moveTo>
                  <a:pt x="328" y="31"/>
                </a:moveTo>
                <a:cubicBezTo>
                  <a:pt x="557" y="0"/>
                  <a:pt x="830" y="29"/>
                  <a:pt x="936" y="96"/>
                </a:cubicBezTo>
                <a:cubicBezTo>
                  <a:pt x="1043" y="163"/>
                  <a:pt x="944" y="243"/>
                  <a:pt x="715" y="274"/>
                </a:cubicBezTo>
                <a:cubicBezTo>
                  <a:pt x="485" y="305"/>
                  <a:pt x="213" y="276"/>
                  <a:pt x="106" y="209"/>
                </a:cubicBezTo>
                <a:cubicBezTo>
                  <a:pt x="0" y="142"/>
                  <a:pt x="99" y="62"/>
                  <a:pt x="328" y="31"/>
                </a:cubicBezTo>
                <a:close/>
              </a:path>
            </a:pathLst>
          </a:custGeom>
          <a:solidFill>
            <a:schemeClr val="bg2">
              <a:lumMod val="75000"/>
              <a:alpha val="50000"/>
            </a:schemeClr>
          </a:solidFill>
          <a:ln w="12700"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8" name="Freeform 7"/>
          <p:cNvSpPr/>
          <p:nvPr/>
        </p:nvSpPr>
        <p:spPr bwMode="auto">
          <a:xfrm>
            <a:off x="2155826" y="4539185"/>
            <a:ext cx="661988" cy="195263"/>
          </a:xfrm>
          <a:custGeom>
            <a:avLst/>
            <a:gdLst>
              <a:gd name="T0" fmla="*/ 60 w 1009"/>
              <a:gd name="T1" fmla="*/ 116 h 295"/>
              <a:gd name="T2" fmla="*/ 613 w 1009"/>
              <a:gd name="T3" fmla="*/ 18 h 295"/>
              <a:gd name="T4" fmla="*/ 950 w 1009"/>
              <a:gd name="T5" fmla="*/ 179 h 295"/>
              <a:gd name="T6" fmla="*/ 397 w 1009"/>
              <a:gd name="T7" fmla="*/ 278 h 295"/>
              <a:gd name="T8" fmla="*/ 60 w 1009"/>
              <a:gd name="T9" fmla="*/ 116 h 295"/>
            </a:gdLst>
            <a:ahLst/>
            <a:cxnLst>
              <a:cxn ang="0">
                <a:pos x="T0" y="T1"/>
              </a:cxn>
              <a:cxn ang="0">
                <a:pos x="T2" y="T3"/>
              </a:cxn>
              <a:cxn ang="0">
                <a:pos x="T4" y="T5"/>
              </a:cxn>
              <a:cxn ang="0">
                <a:pos x="T6" y="T7"/>
              </a:cxn>
              <a:cxn ang="0">
                <a:pos x="T8" y="T9"/>
              </a:cxn>
            </a:cxnLst>
            <a:rect l="0" t="0" r="r" b="b"/>
            <a:pathLst>
              <a:path w="1009" h="295">
                <a:moveTo>
                  <a:pt x="60" y="116"/>
                </a:moveTo>
                <a:cubicBezTo>
                  <a:pt x="120" y="44"/>
                  <a:pt x="367" y="0"/>
                  <a:pt x="613" y="18"/>
                </a:cubicBezTo>
                <a:cubicBezTo>
                  <a:pt x="859" y="35"/>
                  <a:pt x="1009" y="108"/>
                  <a:pt x="950" y="179"/>
                </a:cubicBezTo>
                <a:cubicBezTo>
                  <a:pt x="890" y="251"/>
                  <a:pt x="643" y="295"/>
                  <a:pt x="397" y="278"/>
                </a:cubicBezTo>
                <a:cubicBezTo>
                  <a:pt x="151" y="261"/>
                  <a:pt x="0" y="188"/>
                  <a:pt x="60" y="116"/>
                </a:cubicBezTo>
                <a:close/>
              </a:path>
            </a:pathLst>
          </a:custGeom>
          <a:solidFill>
            <a:schemeClr val="bg2">
              <a:lumMod val="75000"/>
              <a:alpha val="50000"/>
            </a:schemeClr>
          </a:solidFill>
          <a:ln w="12700"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9" name="Freeform 8"/>
          <p:cNvSpPr/>
          <p:nvPr/>
        </p:nvSpPr>
        <p:spPr bwMode="auto">
          <a:xfrm>
            <a:off x="2813051" y="5458347"/>
            <a:ext cx="679450" cy="200025"/>
          </a:xfrm>
          <a:custGeom>
            <a:avLst/>
            <a:gdLst>
              <a:gd name="T0" fmla="*/ 155 w 1034"/>
              <a:gd name="T1" fmla="*/ 233 h 302"/>
              <a:gd name="T2" fmla="*/ 237 w 1034"/>
              <a:gd name="T3" fmla="*/ 45 h 302"/>
              <a:gd name="T4" fmla="*/ 879 w 1034"/>
              <a:gd name="T5" fmla="*/ 69 h 302"/>
              <a:gd name="T6" fmla="*/ 797 w 1034"/>
              <a:gd name="T7" fmla="*/ 257 h 302"/>
              <a:gd name="T8" fmla="*/ 155 w 1034"/>
              <a:gd name="T9" fmla="*/ 233 h 302"/>
            </a:gdLst>
            <a:ahLst/>
            <a:cxnLst>
              <a:cxn ang="0">
                <a:pos x="T0" y="T1"/>
              </a:cxn>
              <a:cxn ang="0">
                <a:pos x="T2" y="T3"/>
              </a:cxn>
              <a:cxn ang="0">
                <a:pos x="T4" y="T5"/>
              </a:cxn>
              <a:cxn ang="0">
                <a:pos x="T6" y="T7"/>
              </a:cxn>
              <a:cxn ang="0">
                <a:pos x="T8" y="T9"/>
              </a:cxn>
            </a:cxnLst>
            <a:rect l="0" t="0" r="r" b="b"/>
            <a:pathLst>
              <a:path w="1034" h="302">
                <a:moveTo>
                  <a:pt x="155" y="233"/>
                </a:moveTo>
                <a:cubicBezTo>
                  <a:pt x="0" y="175"/>
                  <a:pt x="37" y="90"/>
                  <a:pt x="237" y="45"/>
                </a:cubicBezTo>
                <a:cubicBezTo>
                  <a:pt x="436" y="0"/>
                  <a:pt x="724" y="11"/>
                  <a:pt x="879" y="69"/>
                </a:cubicBezTo>
                <a:cubicBezTo>
                  <a:pt x="1034" y="128"/>
                  <a:pt x="997" y="212"/>
                  <a:pt x="797" y="257"/>
                </a:cubicBezTo>
                <a:cubicBezTo>
                  <a:pt x="597" y="302"/>
                  <a:pt x="310" y="292"/>
                  <a:pt x="155" y="233"/>
                </a:cubicBezTo>
                <a:close/>
              </a:path>
            </a:pathLst>
          </a:custGeom>
          <a:solidFill>
            <a:schemeClr val="bg2">
              <a:lumMod val="75000"/>
              <a:alpha val="50000"/>
            </a:schemeClr>
          </a:solidFill>
          <a:ln w="12700"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0" name="Freeform 9"/>
          <p:cNvSpPr/>
          <p:nvPr/>
        </p:nvSpPr>
        <p:spPr bwMode="auto">
          <a:xfrm>
            <a:off x="5699126" y="5888560"/>
            <a:ext cx="606425" cy="180975"/>
          </a:xfrm>
          <a:custGeom>
            <a:avLst/>
            <a:gdLst>
              <a:gd name="T0" fmla="*/ 454 w 923"/>
              <a:gd name="T1" fmla="*/ 269 h 271"/>
              <a:gd name="T2" fmla="*/ 3 w 923"/>
              <a:gd name="T3" fmla="*/ 134 h 271"/>
              <a:gd name="T4" fmla="*/ 468 w 923"/>
              <a:gd name="T5" fmla="*/ 2 h 271"/>
              <a:gd name="T6" fmla="*/ 919 w 923"/>
              <a:gd name="T7" fmla="*/ 137 h 271"/>
              <a:gd name="T8" fmla="*/ 454 w 923"/>
              <a:gd name="T9" fmla="*/ 269 h 271"/>
            </a:gdLst>
            <a:ahLst/>
            <a:cxnLst>
              <a:cxn ang="0">
                <a:pos x="T0" y="T1"/>
              </a:cxn>
              <a:cxn ang="0">
                <a:pos x="T2" y="T3"/>
              </a:cxn>
              <a:cxn ang="0">
                <a:pos x="T4" y="T5"/>
              </a:cxn>
              <a:cxn ang="0">
                <a:pos x="T6" y="T7"/>
              </a:cxn>
              <a:cxn ang="0">
                <a:pos x="T8" y="T9"/>
              </a:cxn>
            </a:cxnLst>
            <a:rect l="0" t="0" r="r" b="b"/>
            <a:pathLst>
              <a:path w="923" h="271">
                <a:moveTo>
                  <a:pt x="454" y="269"/>
                </a:moveTo>
                <a:cubicBezTo>
                  <a:pt x="202" y="268"/>
                  <a:pt x="0" y="208"/>
                  <a:pt x="3" y="134"/>
                </a:cubicBezTo>
                <a:cubicBezTo>
                  <a:pt x="7" y="60"/>
                  <a:pt x="215" y="0"/>
                  <a:pt x="468" y="2"/>
                </a:cubicBezTo>
                <a:cubicBezTo>
                  <a:pt x="721" y="3"/>
                  <a:pt x="923" y="64"/>
                  <a:pt x="919" y="137"/>
                </a:cubicBezTo>
                <a:cubicBezTo>
                  <a:pt x="915" y="211"/>
                  <a:pt x="707" y="271"/>
                  <a:pt x="454" y="269"/>
                </a:cubicBezTo>
                <a:close/>
              </a:path>
            </a:pathLst>
          </a:custGeom>
          <a:solidFill>
            <a:schemeClr val="bg2">
              <a:lumMod val="75000"/>
              <a:alpha val="50000"/>
            </a:schemeClr>
          </a:solidFill>
          <a:ln w="12700"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1" name="Freeform 10"/>
          <p:cNvSpPr/>
          <p:nvPr/>
        </p:nvSpPr>
        <p:spPr bwMode="auto">
          <a:xfrm>
            <a:off x="8553451" y="5482160"/>
            <a:ext cx="676275" cy="200025"/>
          </a:xfrm>
          <a:custGeom>
            <a:avLst/>
            <a:gdLst>
              <a:gd name="T0" fmla="*/ 868 w 1028"/>
              <a:gd name="T1" fmla="*/ 236 h 301"/>
              <a:gd name="T2" fmla="*/ 223 w 1028"/>
              <a:gd name="T3" fmla="*/ 254 h 301"/>
              <a:gd name="T4" fmla="*/ 161 w 1028"/>
              <a:gd name="T5" fmla="*/ 66 h 301"/>
              <a:gd name="T6" fmla="*/ 805 w 1028"/>
              <a:gd name="T7" fmla="*/ 47 h 301"/>
              <a:gd name="T8" fmla="*/ 868 w 1028"/>
              <a:gd name="T9" fmla="*/ 236 h 301"/>
            </a:gdLst>
            <a:ahLst/>
            <a:cxnLst>
              <a:cxn ang="0">
                <a:pos x="T0" y="T1"/>
              </a:cxn>
              <a:cxn ang="0">
                <a:pos x="T2" y="T3"/>
              </a:cxn>
              <a:cxn ang="0">
                <a:pos x="T4" y="T5"/>
              </a:cxn>
              <a:cxn ang="0">
                <a:pos x="T6" y="T7"/>
              </a:cxn>
              <a:cxn ang="0">
                <a:pos x="T8" y="T9"/>
              </a:cxn>
            </a:cxnLst>
            <a:rect l="0" t="0" r="r" b="b"/>
            <a:pathLst>
              <a:path w="1028" h="301">
                <a:moveTo>
                  <a:pt x="868" y="236"/>
                </a:moveTo>
                <a:cubicBezTo>
                  <a:pt x="707" y="293"/>
                  <a:pt x="419" y="301"/>
                  <a:pt x="223" y="254"/>
                </a:cubicBezTo>
                <a:cubicBezTo>
                  <a:pt x="28" y="207"/>
                  <a:pt x="0" y="123"/>
                  <a:pt x="161" y="66"/>
                </a:cubicBezTo>
                <a:cubicBezTo>
                  <a:pt x="321" y="8"/>
                  <a:pt x="610" y="0"/>
                  <a:pt x="805" y="47"/>
                </a:cubicBezTo>
                <a:cubicBezTo>
                  <a:pt x="1000" y="94"/>
                  <a:pt x="1028" y="179"/>
                  <a:pt x="868" y="236"/>
                </a:cubicBezTo>
                <a:close/>
              </a:path>
            </a:pathLst>
          </a:custGeom>
          <a:solidFill>
            <a:schemeClr val="bg2">
              <a:lumMod val="75000"/>
              <a:alpha val="50000"/>
            </a:schemeClr>
          </a:solidFill>
          <a:ln w="12700"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2" name="Freeform 11"/>
          <p:cNvSpPr/>
          <p:nvPr/>
        </p:nvSpPr>
        <p:spPr bwMode="auto">
          <a:xfrm>
            <a:off x="9318626" y="4570935"/>
            <a:ext cx="657225" cy="193675"/>
          </a:xfrm>
          <a:custGeom>
            <a:avLst/>
            <a:gdLst>
              <a:gd name="T0" fmla="*/ 948 w 1000"/>
              <a:gd name="T1" fmla="*/ 119 h 293"/>
              <a:gd name="T2" fmla="*/ 595 w 1000"/>
              <a:gd name="T3" fmla="*/ 278 h 293"/>
              <a:gd name="T4" fmla="*/ 52 w 1000"/>
              <a:gd name="T5" fmla="*/ 175 h 293"/>
              <a:gd name="T6" fmla="*/ 405 w 1000"/>
              <a:gd name="T7" fmla="*/ 16 h 293"/>
              <a:gd name="T8" fmla="*/ 948 w 1000"/>
              <a:gd name="T9" fmla="*/ 119 h 293"/>
            </a:gdLst>
            <a:ahLst/>
            <a:cxnLst>
              <a:cxn ang="0">
                <a:pos x="T0" y="T1"/>
              </a:cxn>
              <a:cxn ang="0">
                <a:pos x="T2" y="T3"/>
              </a:cxn>
              <a:cxn ang="0">
                <a:pos x="T4" y="T5"/>
              </a:cxn>
              <a:cxn ang="0">
                <a:pos x="T6" y="T7"/>
              </a:cxn>
              <a:cxn ang="0">
                <a:pos x="T8" y="T9"/>
              </a:cxn>
            </a:cxnLst>
            <a:rect l="0" t="0" r="r" b="b"/>
            <a:pathLst>
              <a:path w="1000" h="293">
                <a:moveTo>
                  <a:pt x="948" y="119"/>
                </a:moveTo>
                <a:cubicBezTo>
                  <a:pt x="1000" y="191"/>
                  <a:pt x="842" y="263"/>
                  <a:pt x="595" y="278"/>
                </a:cubicBezTo>
                <a:cubicBezTo>
                  <a:pt x="348" y="293"/>
                  <a:pt x="105" y="247"/>
                  <a:pt x="52" y="175"/>
                </a:cubicBezTo>
                <a:cubicBezTo>
                  <a:pt x="0" y="102"/>
                  <a:pt x="158" y="31"/>
                  <a:pt x="405" y="16"/>
                </a:cubicBezTo>
                <a:cubicBezTo>
                  <a:pt x="653" y="0"/>
                  <a:pt x="896" y="47"/>
                  <a:pt x="948" y="119"/>
                </a:cubicBezTo>
                <a:close/>
              </a:path>
            </a:pathLst>
          </a:custGeom>
          <a:solidFill>
            <a:schemeClr val="bg2">
              <a:lumMod val="75000"/>
              <a:alpha val="50000"/>
            </a:schemeClr>
          </a:solidFill>
          <a:ln w="12700"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3" name="Freeform 12"/>
          <p:cNvSpPr/>
          <p:nvPr/>
        </p:nvSpPr>
        <p:spPr bwMode="auto">
          <a:xfrm>
            <a:off x="7358064" y="3820047"/>
            <a:ext cx="687388" cy="203200"/>
          </a:xfrm>
          <a:custGeom>
            <a:avLst/>
            <a:gdLst>
              <a:gd name="T0" fmla="*/ 728 w 1045"/>
              <a:gd name="T1" fmla="*/ 33 h 305"/>
              <a:gd name="T2" fmla="*/ 931 w 1045"/>
              <a:gd name="T3" fmla="*/ 213 h 305"/>
              <a:gd name="T4" fmla="*/ 317 w 1045"/>
              <a:gd name="T5" fmla="*/ 272 h 305"/>
              <a:gd name="T6" fmla="*/ 113 w 1045"/>
              <a:gd name="T7" fmla="*/ 93 h 305"/>
              <a:gd name="T8" fmla="*/ 728 w 1045"/>
              <a:gd name="T9" fmla="*/ 33 h 305"/>
            </a:gdLst>
            <a:ahLst/>
            <a:cxnLst>
              <a:cxn ang="0">
                <a:pos x="T0" y="T1"/>
              </a:cxn>
              <a:cxn ang="0">
                <a:pos x="T2" y="T3"/>
              </a:cxn>
              <a:cxn ang="0">
                <a:pos x="T4" y="T5"/>
              </a:cxn>
              <a:cxn ang="0">
                <a:pos x="T6" y="T7"/>
              </a:cxn>
              <a:cxn ang="0">
                <a:pos x="T8" y="T9"/>
              </a:cxn>
            </a:cxnLst>
            <a:rect l="0" t="0" r="r" b="b"/>
            <a:pathLst>
              <a:path w="1045" h="305">
                <a:moveTo>
                  <a:pt x="728" y="33"/>
                </a:moveTo>
                <a:cubicBezTo>
                  <a:pt x="954" y="66"/>
                  <a:pt x="1045" y="147"/>
                  <a:pt x="931" y="213"/>
                </a:cubicBezTo>
                <a:cubicBezTo>
                  <a:pt x="818" y="279"/>
                  <a:pt x="543" y="305"/>
                  <a:pt x="317" y="272"/>
                </a:cubicBezTo>
                <a:cubicBezTo>
                  <a:pt x="91" y="239"/>
                  <a:pt x="0" y="159"/>
                  <a:pt x="113" y="93"/>
                </a:cubicBezTo>
                <a:cubicBezTo>
                  <a:pt x="226" y="26"/>
                  <a:pt x="502" y="0"/>
                  <a:pt x="728" y="33"/>
                </a:cubicBezTo>
                <a:close/>
              </a:path>
            </a:pathLst>
          </a:custGeom>
          <a:solidFill>
            <a:schemeClr val="bg2">
              <a:lumMod val="75000"/>
              <a:alpha val="50000"/>
            </a:schemeClr>
          </a:solidFill>
          <a:ln w="12700"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4" name="Freeform 13"/>
          <p:cNvSpPr/>
          <p:nvPr/>
        </p:nvSpPr>
        <p:spPr bwMode="auto">
          <a:xfrm>
            <a:off x="5385503" y="4695260"/>
            <a:ext cx="1340034" cy="395874"/>
          </a:xfrm>
          <a:custGeom>
            <a:avLst/>
            <a:gdLst>
              <a:gd name="T0" fmla="*/ 1140 w 1637"/>
              <a:gd name="T1" fmla="*/ 52 h 479"/>
              <a:gd name="T2" fmla="*/ 1459 w 1637"/>
              <a:gd name="T3" fmla="*/ 333 h 479"/>
              <a:gd name="T4" fmla="*/ 497 w 1637"/>
              <a:gd name="T5" fmla="*/ 427 h 479"/>
              <a:gd name="T6" fmla="*/ 177 w 1637"/>
              <a:gd name="T7" fmla="*/ 145 h 479"/>
              <a:gd name="T8" fmla="*/ 1140 w 1637"/>
              <a:gd name="T9" fmla="*/ 52 h 479"/>
            </a:gdLst>
            <a:ahLst/>
            <a:cxnLst>
              <a:cxn ang="0">
                <a:pos x="T0" y="T1"/>
              </a:cxn>
              <a:cxn ang="0">
                <a:pos x="T2" y="T3"/>
              </a:cxn>
              <a:cxn ang="0">
                <a:pos x="T4" y="T5"/>
              </a:cxn>
              <a:cxn ang="0">
                <a:pos x="T6" y="T7"/>
              </a:cxn>
              <a:cxn ang="0">
                <a:pos x="T8" y="T9"/>
              </a:cxn>
            </a:cxnLst>
            <a:rect l="0" t="0" r="r" b="b"/>
            <a:pathLst>
              <a:path w="1637" h="479">
                <a:moveTo>
                  <a:pt x="1140" y="52"/>
                </a:moveTo>
                <a:cubicBezTo>
                  <a:pt x="1494" y="104"/>
                  <a:pt x="1637" y="230"/>
                  <a:pt x="1459" y="333"/>
                </a:cubicBezTo>
                <a:cubicBezTo>
                  <a:pt x="1282" y="437"/>
                  <a:pt x="851" y="479"/>
                  <a:pt x="497" y="427"/>
                </a:cubicBezTo>
                <a:cubicBezTo>
                  <a:pt x="143" y="375"/>
                  <a:pt x="0" y="249"/>
                  <a:pt x="177" y="145"/>
                </a:cubicBezTo>
                <a:cubicBezTo>
                  <a:pt x="355" y="42"/>
                  <a:pt x="786" y="0"/>
                  <a:pt x="1140" y="52"/>
                </a:cubicBezTo>
                <a:close/>
              </a:path>
            </a:pathLst>
          </a:custGeom>
          <a:solidFill>
            <a:schemeClr val="bg2">
              <a:lumMod val="75000"/>
              <a:alpha val="50000"/>
            </a:schemeClr>
          </a:solidFill>
          <a:ln>
            <a:solidFill>
              <a:schemeClr val="accent1"/>
            </a:solidFill>
          </a:ln>
        </p:spPr>
        <p:txBody>
          <a:bodyPr vert="horz" wrap="square" lIns="91440" tIns="45720" rIns="91440" bIns="45720" numCol="1" anchor="t" anchorCtr="0" compatLnSpc="1"/>
          <a:lstStyle/>
          <a:p>
            <a:endParaRPr lang="zh-CN" altLang="en-US"/>
          </a:p>
        </p:txBody>
      </p:sp>
      <p:sp>
        <p:nvSpPr>
          <p:cNvPr id="19" name="矩形 18"/>
          <p:cNvSpPr/>
          <p:nvPr/>
        </p:nvSpPr>
        <p:spPr>
          <a:xfrm>
            <a:off x="3007929" y="2858175"/>
            <a:ext cx="1210589" cy="400110"/>
          </a:xfrm>
          <a:prstGeom prst="rect">
            <a:avLst/>
          </a:prstGeom>
        </p:spPr>
        <p:txBody>
          <a:bodyPr wrap="none">
            <a:spAutoFit/>
          </a:bodyPr>
          <a:lstStyle/>
          <a:p>
            <a:pPr algn="ctr"/>
            <a:r>
              <a:rPr lang="zh-CN" altLang="en-US" sz="2000" b="1" dirty="0">
                <a:latin typeface="微软雅黑" panose="020B0503020204020204" pitchFamily="34" charset="-122"/>
                <a:ea typeface="微软雅黑" panose="020B0503020204020204" pitchFamily="34" charset="-122"/>
              </a:rPr>
              <a:t>老年工作</a:t>
            </a:r>
            <a:endParaRPr lang="zh-CN" altLang="en-US" sz="2000" b="1" dirty="0">
              <a:latin typeface="微软雅黑" panose="020B0503020204020204" pitchFamily="34" charset="-122"/>
              <a:ea typeface="微软雅黑" panose="020B0503020204020204" pitchFamily="34" charset="-122"/>
            </a:endParaRPr>
          </a:p>
        </p:txBody>
      </p:sp>
      <p:sp>
        <p:nvSpPr>
          <p:cNvPr id="22" name="Freeform 27"/>
          <p:cNvSpPr/>
          <p:nvPr/>
        </p:nvSpPr>
        <p:spPr bwMode="auto">
          <a:xfrm>
            <a:off x="5283204" y="2252400"/>
            <a:ext cx="1607686" cy="2649936"/>
          </a:xfrm>
          <a:custGeom>
            <a:avLst/>
            <a:gdLst>
              <a:gd name="T0" fmla="*/ 1193 w 2386"/>
              <a:gd name="T1" fmla="*/ 0 h 3916"/>
              <a:gd name="T2" fmla="*/ 2386 w 2386"/>
              <a:gd name="T3" fmla="*/ 1193 h 3916"/>
              <a:gd name="T4" fmla="*/ 2036 w 2386"/>
              <a:gd name="T5" fmla="*/ 2277 h 3916"/>
              <a:gd name="T6" fmla="*/ 1193 w 2386"/>
              <a:gd name="T7" fmla="*/ 3916 h 3916"/>
              <a:gd name="T8" fmla="*/ 345 w 2386"/>
              <a:gd name="T9" fmla="*/ 2272 h 3916"/>
              <a:gd name="T10" fmla="*/ 0 w 2386"/>
              <a:gd name="T11" fmla="*/ 1193 h 3916"/>
              <a:gd name="T12" fmla="*/ 1193 w 2386"/>
              <a:gd name="T13" fmla="*/ 0 h 3916"/>
            </a:gdLst>
            <a:ahLst/>
            <a:cxnLst>
              <a:cxn ang="0">
                <a:pos x="T0" y="T1"/>
              </a:cxn>
              <a:cxn ang="0">
                <a:pos x="T2" y="T3"/>
              </a:cxn>
              <a:cxn ang="0">
                <a:pos x="T4" y="T5"/>
              </a:cxn>
              <a:cxn ang="0">
                <a:pos x="T6" y="T7"/>
              </a:cxn>
              <a:cxn ang="0">
                <a:pos x="T8" y="T9"/>
              </a:cxn>
              <a:cxn ang="0">
                <a:pos x="T10" y="T11"/>
              </a:cxn>
              <a:cxn ang="0">
                <a:pos x="T12" y="T13"/>
              </a:cxn>
            </a:cxnLst>
            <a:rect l="0" t="0" r="r" b="b"/>
            <a:pathLst>
              <a:path w="2386" h="3916">
                <a:moveTo>
                  <a:pt x="1193" y="0"/>
                </a:moveTo>
                <a:cubicBezTo>
                  <a:pt x="1852" y="0"/>
                  <a:pt x="2386" y="534"/>
                  <a:pt x="2386" y="1193"/>
                </a:cubicBezTo>
                <a:cubicBezTo>
                  <a:pt x="2386" y="1522"/>
                  <a:pt x="2212" y="1948"/>
                  <a:pt x="2036" y="2277"/>
                </a:cubicBezTo>
                <a:lnTo>
                  <a:pt x="1193" y="3916"/>
                </a:lnTo>
                <a:lnTo>
                  <a:pt x="345" y="2272"/>
                </a:lnTo>
                <a:cubicBezTo>
                  <a:pt x="211" y="2010"/>
                  <a:pt x="25" y="1509"/>
                  <a:pt x="0" y="1193"/>
                </a:cubicBezTo>
                <a:cubicBezTo>
                  <a:pt x="0" y="534"/>
                  <a:pt x="534" y="0"/>
                  <a:pt x="1193" y="0"/>
                </a:cubicBezTo>
                <a:close/>
              </a:path>
            </a:pathLst>
          </a:custGeom>
          <a:solidFill>
            <a:schemeClr val="tx1"/>
          </a:solidFill>
          <a:ln w="38100" cap="flat">
            <a:solidFill>
              <a:schemeClr val="accent1"/>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2000" b="1">
              <a:solidFill>
                <a:schemeClr val="accent1"/>
              </a:solidFill>
              <a:latin typeface="+mj-ea"/>
              <a:ea typeface="+mj-ea"/>
            </a:endParaRPr>
          </a:p>
        </p:txBody>
      </p:sp>
      <p:sp>
        <p:nvSpPr>
          <p:cNvPr id="23" name="矩形 22"/>
          <p:cNvSpPr/>
          <p:nvPr/>
        </p:nvSpPr>
        <p:spPr>
          <a:xfrm>
            <a:off x="5636114" y="3391848"/>
            <a:ext cx="924580" cy="830997"/>
          </a:xfrm>
          <a:prstGeom prst="rect">
            <a:avLst/>
          </a:prstGeom>
        </p:spPr>
        <p:txBody>
          <a:bodyPr wrap="square">
            <a:spAutoFit/>
          </a:bodyPr>
          <a:lstStyle/>
          <a:p>
            <a:pPr algn="ctr"/>
            <a:r>
              <a:rPr lang="zh-CN" altLang="en-US" sz="2400" b="1" dirty="0">
                <a:solidFill>
                  <a:schemeClr val="accent1"/>
                </a:solidFill>
                <a:latin typeface="+mn-ea"/>
                <a:ea typeface="+mn-ea"/>
              </a:rPr>
              <a:t>七项工作</a:t>
            </a:r>
            <a:endParaRPr lang="zh-CN" altLang="en-US" sz="2400" b="1" dirty="0">
              <a:solidFill>
                <a:schemeClr val="accent1"/>
              </a:solidFill>
              <a:latin typeface="+mn-ea"/>
              <a:ea typeface="+mn-ea"/>
            </a:endParaRPr>
          </a:p>
        </p:txBody>
      </p:sp>
      <p:sp>
        <p:nvSpPr>
          <p:cNvPr id="28" name="Freeform 38"/>
          <p:cNvSpPr>
            <a:spLocks noEditPoints="1"/>
          </p:cNvSpPr>
          <p:nvPr/>
        </p:nvSpPr>
        <p:spPr bwMode="auto">
          <a:xfrm>
            <a:off x="5733663" y="2491985"/>
            <a:ext cx="672816" cy="921280"/>
          </a:xfrm>
          <a:custGeom>
            <a:avLst/>
            <a:gdLst>
              <a:gd name="T0" fmla="*/ 82 w 625"/>
              <a:gd name="T1" fmla="*/ 138 h 853"/>
              <a:gd name="T2" fmla="*/ 69 w 625"/>
              <a:gd name="T3" fmla="*/ 853 h 853"/>
              <a:gd name="T4" fmla="*/ 625 w 625"/>
              <a:gd name="T5" fmla="*/ 210 h 853"/>
              <a:gd name="T6" fmla="*/ 577 w 625"/>
              <a:gd name="T7" fmla="*/ 225 h 853"/>
              <a:gd name="T8" fmla="*/ 71 w 625"/>
              <a:gd name="T9" fmla="*/ 803 h 853"/>
              <a:gd name="T10" fmla="*/ 270 w 625"/>
              <a:gd name="T11" fmla="*/ 91 h 853"/>
              <a:gd name="T12" fmla="*/ 354 w 625"/>
              <a:gd name="T13" fmla="*/ 91 h 853"/>
              <a:gd name="T14" fmla="*/ 311 w 625"/>
              <a:gd name="T15" fmla="*/ 136 h 853"/>
              <a:gd name="T16" fmla="*/ 218 w 625"/>
              <a:gd name="T17" fmla="*/ 93 h 853"/>
              <a:gd name="T18" fmla="*/ 114 w 625"/>
              <a:gd name="T19" fmla="*/ 216 h 853"/>
              <a:gd name="T20" fmla="*/ 510 w 625"/>
              <a:gd name="T21" fmla="*/ 216 h 853"/>
              <a:gd name="T22" fmla="*/ 406 w 625"/>
              <a:gd name="T23" fmla="*/ 93 h 853"/>
              <a:gd name="T24" fmla="*/ 218 w 625"/>
              <a:gd name="T25" fmla="*/ 93 h 853"/>
              <a:gd name="T26" fmla="*/ 220 w 625"/>
              <a:gd name="T27" fmla="*/ 648 h 853"/>
              <a:gd name="T28" fmla="*/ 151 w 625"/>
              <a:gd name="T29" fmla="*/ 667 h 853"/>
              <a:gd name="T30" fmla="*/ 136 w 625"/>
              <a:gd name="T31" fmla="*/ 682 h 853"/>
              <a:gd name="T32" fmla="*/ 220 w 625"/>
              <a:gd name="T33" fmla="*/ 689 h 853"/>
              <a:gd name="T34" fmla="*/ 132 w 625"/>
              <a:gd name="T35" fmla="*/ 732 h 853"/>
              <a:gd name="T36" fmla="*/ 242 w 625"/>
              <a:gd name="T37" fmla="*/ 678 h 853"/>
              <a:gd name="T38" fmla="*/ 242 w 625"/>
              <a:gd name="T39" fmla="*/ 643 h 853"/>
              <a:gd name="T40" fmla="*/ 110 w 625"/>
              <a:gd name="T41" fmla="*/ 650 h 853"/>
              <a:gd name="T42" fmla="*/ 214 w 625"/>
              <a:gd name="T43" fmla="*/ 760 h 853"/>
              <a:gd name="T44" fmla="*/ 214 w 625"/>
              <a:gd name="T45" fmla="*/ 335 h 853"/>
              <a:gd name="T46" fmla="*/ 151 w 625"/>
              <a:gd name="T47" fmla="*/ 354 h 853"/>
              <a:gd name="T48" fmla="*/ 173 w 625"/>
              <a:gd name="T49" fmla="*/ 410 h 853"/>
              <a:gd name="T50" fmla="*/ 132 w 625"/>
              <a:gd name="T51" fmla="*/ 425 h 853"/>
              <a:gd name="T52" fmla="*/ 214 w 625"/>
              <a:gd name="T53" fmla="*/ 313 h 853"/>
              <a:gd name="T54" fmla="*/ 110 w 625"/>
              <a:gd name="T55" fmla="*/ 423 h 853"/>
              <a:gd name="T56" fmla="*/ 241 w 625"/>
              <a:gd name="T57" fmla="*/ 360 h 853"/>
              <a:gd name="T58" fmla="*/ 240 w 625"/>
              <a:gd name="T59" fmla="*/ 330 h 853"/>
              <a:gd name="T60" fmla="*/ 220 w 625"/>
              <a:gd name="T61" fmla="*/ 503 h 853"/>
              <a:gd name="T62" fmla="*/ 136 w 625"/>
              <a:gd name="T63" fmla="*/ 525 h 853"/>
              <a:gd name="T64" fmla="*/ 220 w 625"/>
              <a:gd name="T65" fmla="*/ 581 h 853"/>
              <a:gd name="T66" fmla="*/ 241 w 625"/>
              <a:gd name="T67" fmla="*/ 487 h 853"/>
              <a:gd name="T68" fmla="*/ 110 w 625"/>
              <a:gd name="T69" fmla="*/ 492 h 853"/>
              <a:gd name="T70" fmla="*/ 220 w 625"/>
              <a:gd name="T71" fmla="*/ 602 h 853"/>
              <a:gd name="T72" fmla="*/ 289 w 625"/>
              <a:gd name="T73" fmla="*/ 465 h 853"/>
              <a:gd name="T74" fmla="*/ 326 w 625"/>
              <a:gd name="T75" fmla="*/ 723 h 853"/>
              <a:gd name="T76" fmla="*/ 501 w 625"/>
              <a:gd name="T77" fmla="*/ 669 h 853"/>
              <a:gd name="T78" fmla="*/ 320 w 625"/>
              <a:gd name="T79" fmla="*/ 717 h 853"/>
              <a:gd name="T80" fmla="*/ 501 w 625"/>
              <a:gd name="T81" fmla="*/ 507 h 853"/>
              <a:gd name="T82" fmla="*/ 320 w 625"/>
              <a:gd name="T83" fmla="*/ 410 h 853"/>
              <a:gd name="T84" fmla="*/ 320 w 625"/>
              <a:gd name="T85" fmla="*/ 352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25" h="853">
                <a:moveTo>
                  <a:pt x="47" y="225"/>
                </a:moveTo>
                <a:cubicBezTo>
                  <a:pt x="47" y="201"/>
                  <a:pt x="58" y="189"/>
                  <a:pt x="82" y="188"/>
                </a:cubicBezTo>
                <a:lnTo>
                  <a:pt x="82" y="138"/>
                </a:lnTo>
                <a:cubicBezTo>
                  <a:pt x="39" y="139"/>
                  <a:pt x="0" y="167"/>
                  <a:pt x="0" y="210"/>
                </a:cubicBezTo>
                <a:lnTo>
                  <a:pt x="0" y="784"/>
                </a:lnTo>
                <a:cubicBezTo>
                  <a:pt x="0" y="819"/>
                  <a:pt x="34" y="853"/>
                  <a:pt x="69" y="853"/>
                </a:cubicBezTo>
                <a:lnTo>
                  <a:pt x="555" y="853"/>
                </a:lnTo>
                <a:cubicBezTo>
                  <a:pt x="590" y="853"/>
                  <a:pt x="625" y="819"/>
                  <a:pt x="625" y="784"/>
                </a:cubicBezTo>
                <a:lnTo>
                  <a:pt x="625" y="210"/>
                </a:lnTo>
                <a:cubicBezTo>
                  <a:pt x="625" y="167"/>
                  <a:pt x="586" y="139"/>
                  <a:pt x="542" y="138"/>
                </a:cubicBezTo>
                <a:lnTo>
                  <a:pt x="542" y="188"/>
                </a:lnTo>
                <a:cubicBezTo>
                  <a:pt x="566" y="189"/>
                  <a:pt x="577" y="201"/>
                  <a:pt x="577" y="225"/>
                </a:cubicBezTo>
                <a:lnTo>
                  <a:pt x="577" y="768"/>
                </a:lnTo>
                <a:cubicBezTo>
                  <a:pt x="577" y="786"/>
                  <a:pt x="570" y="803"/>
                  <a:pt x="553" y="803"/>
                </a:cubicBezTo>
                <a:lnTo>
                  <a:pt x="71" y="803"/>
                </a:lnTo>
                <a:cubicBezTo>
                  <a:pt x="53" y="803"/>
                  <a:pt x="47" y="783"/>
                  <a:pt x="47" y="764"/>
                </a:cubicBezTo>
                <a:lnTo>
                  <a:pt x="47" y="225"/>
                </a:lnTo>
                <a:close/>
                <a:moveTo>
                  <a:pt x="270" y="91"/>
                </a:moveTo>
                <a:cubicBezTo>
                  <a:pt x="270" y="71"/>
                  <a:pt x="289" y="52"/>
                  <a:pt x="309" y="52"/>
                </a:cubicBezTo>
                <a:lnTo>
                  <a:pt x="315" y="52"/>
                </a:lnTo>
                <a:cubicBezTo>
                  <a:pt x="335" y="52"/>
                  <a:pt x="354" y="71"/>
                  <a:pt x="354" y="91"/>
                </a:cubicBezTo>
                <a:lnTo>
                  <a:pt x="354" y="95"/>
                </a:lnTo>
                <a:cubicBezTo>
                  <a:pt x="354" y="117"/>
                  <a:pt x="335" y="136"/>
                  <a:pt x="313" y="136"/>
                </a:cubicBezTo>
                <a:lnTo>
                  <a:pt x="311" y="136"/>
                </a:lnTo>
                <a:cubicBezTo>
                  <a:pt x="289" y="136"/>
                  <a:pt x="270" y="117"/>
                  <a:pt x="270" y="95"/>
                </a:cubicBezTo>
                <a:lnTo>
                  <a:pt x="270" y="91"/>
                </a:lnTo>
                <a:close/>
                <a:moveTo>
                  <a:pt x="218" y="93"/>
                </a:moveTo>
                <a:lnTo>
                  <a:pt x="149" y="93"/>
                </a:lnTo>
                <a:cubicBezTo>
                  <a:pt x="125" y="93"/>
                  <a:pt x="114" y="104"/>
                  <a:pt x="114" y="128"/>
                </a:cubicBezTo>
                <a:lnTo>
                  <a:pt x="114" y="216"/>
                </a:lnTo>
                <a:cubicBezTo>
                  <a:pt x="114" y="231"/>
                  <a:pt x="124" y="246"/>
                  <a:pt x="138" y="246"/>
                </a:cubicBezTo>
                <a:lnTo>
                  <a:pt x="486" y="246"/>
                </a:lnTo>
                <a:cubicBezTo>
                  <a:pt x="500" y="246"/>
                  <a:pt x="510" y="231"/>
                  <a:pt x="510" y="216"/>
                </a:cubicBezTo>
                <a:lnTo>
                  <a:pt x="510" y="128"/>
                </a:lnTo>
                <a:cubicBezTo>
                  <a:pt x="510" y="104"/>
                  <a:pt x="499" y="93"/>
                  <a:pt x="475" y="93"/>
                </a:cubicBezTo>
                <a:lnTo>
                  <a:pt x="406" y="93"/>
                </a:lnTo>
                <a:cubicBezTo>
                  <a:pt x="406" y="45"/>
                  <a:pt x="366" y="0"/>
                  <a:pt x="320" y="0"/>
                </a:cubicBezTo>
                <a:lnTo>
                  <a:pt x="305" y="0"/>
                </a:lnTo>
                <a:cubicBezTo>
                  <a:pt x="259" y="0"/>
                  <a:pt x="218" y="45"/>
                  <a:pt x="218" y="93"/>
                </a:cubicBezTo>
                <a:close/>
                <a:moveTo>
                  <a:pt x="132" y="654"/>
                </a:moveTo>
                <a:cubicBezTo>
                  <a:pt x="132" y="649"/>
                  <a:pt x="133" y="648"/>
                  <a:pt x="138" y="648"/>
                </a:cubicBezTo>
                <a:lnTo>
                  <a:pt x="220" y="648"/>
                </a:lnTo>
                <a:lnTo>
                  <a:pt x="220" y="654"/>
                </a:lnTo>
                <a:cubicBezTo>
                  <a:pt x="220" y="661"/>
                  <a:pt x="186" y="681"/>
                  <a:pt x="179" y="684"/>
                </a:cubicBezTo>
                <a:cubicBezTo>
                  <a:pt x="174" y="679"/>
                  <a:pt x="160" y="667"/>
                  <a:pt x="151" y="667"/>
                </a:cubicBezTo>
                <a:lnTo>
                  <a:pt x="149" y="667"/>
                </a:lnTo>
                <a:cubicBezTo>
                  <a:pt x="144" y="667"/>
                  <a:pt x="136" y="675"/>
                  <a:pt x="136" y="680"/>
                </a:cubicBezTo>
                <a:lnTo>
                  <a:pt x="136" y="682"/>
                </a:lnTo>
                <a:cubicBezTo>
                  <a:pt x="136" y="688"/>
                  <a:pt x="167" y="721"/>
                  <a:pt x="173" y="721"/>
                </a:cubicBezTo>
                <a:lnTo>
                  <a:pt x="175" y="721"/>
                </a:lnTo>
                <a:cubicBezTo>
                  <a:pt x="180" y="721"/>
                  <a:pt x="213" y="693"/>
                  <a:pt x="220" y="689"/>
                </a:cubicBezTo>
                <a:cubicBezTo>
                  <a:pt x="220" y="700"/>
                  <a:pt x="225" y="738"/>
                  <a:pt x="214" y="738"/>
                </a:cubicBezTo>
                <a:lnTo>
                  <a:pt x="138" y="738"/>
                </a:lnTo>
                <a:cubicBezTo>
                  <a:pt x="133" y="738"/>
                  <a:pt x="132" y="737"/>
                  <a:pt x="132" y="732"/>
                </a:cubicBezTo>
                <a:lnTo>
                  <a:pt x="132" y="654"/>
                </a:lnTo>
                <a:close/>
                <a:moveTo>
                  <a:pt x="214" y="760"/>
                </a:moveTo>
                <a:cubicBezTo>
                  <a:pt x="255" y="760"/>
                  <a:pt x="239" y="715"/>
                  <a:pt x="242" y="678"/>
                </a:cubicBezTo>
                <a:cubicBezTo>
                  <a:pt x="243" y="659"/>
                  <a:pt x="291" y="642"/>
                  <a:pt x="296" y="624"/>
                </a:cubicBezTo>
                <a:lnTo>
                  <a:pt x="289" y="624"/>
                </a:lnTo>
                <a:cubicBezTo>
                  <a:pt x="275" y="624"/>
                  <a:pt x="253" y="638"/>
                  <a:pt x="242" y="643"/>
                </a:cubicBezTo>
                <a:cubicBezTo>
                  <a:pt x="236" y="635"/>
                  <a:pt x="232" y="626"/>
                  <a:pt x="218" y="626"/>
                </a:cubicBezTo>
                <a:lnTo>
                  <a:pt x="134" y="626"/>
                </a:lnTo>
                <a:cubicBezTo>
                  <a:pt x="121" y="626"/>
                  <a:pt x="110" y="637"/>
                  <a:pt x="110" y="650"/>
                </a:cubicBezTo>
                <a:lnTo>
                  <a:pt x="110" y="736"/>
                </a:lnTo>
                <a:cubicBezTo>
                  <a:pt x="110" y="751"/>
                  <a:pt x="123" y="760"/>
                  <a:pt x="138" y="760"/>
                </a:cubicBezTo>
                <a:lnTo>
                  <a:pt x="214" y="760"/>
                </a:lnTo>
                <a:close/>
                <a:moveTo>
                  <a:pt x="132" y="341"/>
                </a:moveTo>
                <a:cubicBezTo>
                  <a:pt x="132" y="336"/>
                  <a:pt x="133" y="335"/>
                  <a:pt x="138" y="335"/>
                </a:cubicBezTo>
                <a:lnTo>
                  <a:pt x="214" y="335"/>
                </a:lnTo>
                <a:cubicBezTo>
                  <a:pt x="219" y="335"/>
                  <a:pt x="220" y="336"/>
                  <a:pt x="220" y="341"/>
                </a:cubicBezTo>
                <a:cubicBezTo>
                  <a:pt x="220" y="347"/>
                  <a:pt x="184" y="371"/>
                  <a:pt x="179" y="371"/>
                </a:cubicBezTo>
                <a:cubicBezTo>
                  <a:pt x="175" y="371"/>
                  <a:pt x="164" y="354"/>
                  <a:pt x="151" y="354"/>
                </a:cubicBezTo>
                <a:cubicBezTo>
                  <a:pt x="145" y="354"/>
                  <a:pt x="136" y="361"/>
                  <a:pt x="136" y="367"/>
                </a:cubicBezTo>
                <a:lnTo>
                  <a:pt x="136" y="369"/>
                </a:lnTo>
                <a:cubicBezTo>
                  <a:pt x="136" y="378"/>
                  <a:pt x="166" y="407"/>
                  <a:pt x="173" y="410"/>
                </a:cubicBezTo>
                <a:lnTo>
                  <a:pt x="220" y="376"/>
                </a:lnTo>
                <a:lnTo>
                  <a:pt x="220"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1" y="447"/>
                  <a:pt x="134" y="447"/>
                </a:cubicBezTo>
                <a:lnTo>
                  <a:pt x="218" y="447"/>
                </a:lnTo>
                <a:cubicBezTo>
                  <a:pt x="252" y="447"/>
                  <a:pt x="242" y="394"/>
                  <a:pt x="241" y="360"/>
                </a:cubicBezTo>
                <a:lnTo>
                  <a:pt x="296" y="313"/>
                </a:lnTo>
                <a:cubicBezTo>
                  <a:pt x="296" y="313"/>
                  <a:pt x="292" y="311"/>
                  <a:pt x="292" y="311"/>
                </a:cubicBezTo>
                <a:cubicBezTo>
                  <a:pt x="270" y="311"/>
                  <a:pt x="253" y="329"/>
                  <a:pt x="240" y="330"/>
                </a:cubicBezTo>
                <a:close/>
                <a:moveTo>
                  <a:pt x="132" y="492"/>
                </a:moveTo>
                <a:lnTo>
                  <a:pt x="220" y="492"/>
                </a:lnTo>
                <a:lnTo>
                  <a:pt x="220" y="503"/>
                </a:lnTo>
                <a:lnTo>
                  <a:pt x="179" y="529"/>
                </a:lnTo>
                <a:lnTo>
                  <a:pt x="152" y="508"/>
                </a:lnTo>
                <a:cubicBezTo>
                  <a:pt x="145" y="513"/>
                  <a:pt x="136" y="515"/>
                  <a:pt x="136" y="525"/>
                </a:cubicBezTo>
                <a:cubicBezTo>
                  <a:pt x="136" y="531"/>
                  <a:pt x="167" y="566"/>
                  <a:pt x="173" y="566"/>
                </a:cubicBezTo>
                <a:cubicBezTo>
                  <a:pt x="183" y="566"/>
                  <a:pt x="209" y="536"/>
                  <a:pt x="220" y="533"/>
                </a:cubicBezTo>
                <a:lnTo>
                  <a:pt x="220" y="581"/>
                </a:lnTo>
                <a:lnTo>
                  <a:pt x="132" y="581"/>
                </a:lnTo>
                <a:lnTo>
                  <a:pt x="132" y="492"/>
                </a:lnTo>
                <a:close/>
                <a:moveTo>
                  <a:pt x="241" y="487"/>
                </a:moveTo>
                <a:cubicBezTo>
                  <a:pt x="238" y="480"/>
                  <a:pt x="233" y="471"/>
                  <a:pt x="220" y="471"/>
                </a:cubicBezTo>
                <a:lnTo>
                  <a:pt x="132" y="471"/>
                </a:lnTo>
                <a:cubicBezTo>
                  <a:pt x="121" y="471"/>
                  <a:pt x="110" y="481"/>
                  <a:pt x="110" y="492"/>
                </a:cubicBezTo>
                <a:lnTo>
                  <a:pt x="110" y="581"/>
                </a:lnTo>
                <a:cubicBezTo>
                  <a:pt x="110" y="592"/>
                  <a:pt x="121" y="602"/>
                  <a:pt x="132" y="602"/>
                </a:cubicBezTo>
                <a:lnTo>
                  <a:pt x="220" y="602"/>
                </a:lnTo>
                <a:cubicBezTo>
                  <a:pt x="252" y="602"/>
                  <a:pt x="242" y="547"/>
                  <a:pt x="241" y="515"/>
                </a:cubicBezTo>
                <a:lnTo>
                  <a:pt x="296" y="469"/>
                </a:lnTo>
                <a:lnTo>
                  <a:pt x="289" y="465"/>
                </a:lnTo>
                <a:lnTo>
                  <a:pt x="241" y="487"/>
                </a:lnTo>
                <a:close/>
                <a:moveTo>
                  <a:pt x="320" y="717"/>
                </a:moveTo>
                <a:cubicBezTo>
                  <a:pt x="320" y="722"/>
                  <a:pt x="321" y="723"/>
                  <a:pt x="326" y="723"/>
                </a:cubicBezTo>
                <a:lnTo>
                  <a:pt x="495" y="723"/>
                </a:lnTo>
                <a:cubicBezTo>
                  <a:pt x="500" y="723"/>
                  <a:pt x="501" y="722"/>
                  <a:pt x="501" y="717"/>
                </a:cubicBezTo>
                <a:lnTo>
                  <a:pt x="501" y="669"/>
                </a:lnTo>
                <a:cubicBezTo>
                  <a:pt x="501" y="664"/>
                  <a:pt x="500" y="663"/>
                  <a:pt x="495" y="663"/>
                </a:cubicBezTo>
                <a:lnTo>
                  <a:pt x="320" y="663"/>
                </a:lnTo>
                <a:lnTo>
                  <a:pt x="320" y="717"/>
                </a:lnTo>
                <a:close/>
                <a:moveTo>
                  <a:pt x="320" y="566"/>
                </a:moveTo>
                <a:lnTo>
                  <a:pt x="501" y="566"/>
                </a:lnTo>
                <a:lnTo>
                  <a:pt x="501" y="507"/>
                </a:lnTo>
                <a:lnTo>
                  <a:pt x="320" y="507"/>
                </a:lnTo>
                <a:lnTo>
                  <a:pt x="320" y="566"/>
                </a:lnTo>
                <a:close/>
                <a:moveTo>
                  <a:pt x="320" y="410"/>
                </a:moveTo>
                <a:lnTo>
                  <a:pt x="452" y="410"/>
                </a:lnTo>
                <a:lnTo>
                  <a:pt x="452" y="352"/>
                </a:lnTo>
                <a:lnTo>
                  <a:pt x="320" y="352"/>
                </a:lnTo>
                <a:lnTo>
                  <a:pt x="320" y="41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endParaRPr>
          </a:p>
        </p:txBody>
      </p:sp>
      <p:grpSp>
        <p:nvGrpSpPr>
          <p:cNvPr id="29" name="组合 28"/>
          <p:cNvGrpSpPr/>
          <p:nvPr/>
        </p:nvGrpSpPr>
        <p:grpSpPr>
          <a:xfrm>
            <a:off x="4249355" y="2939039"/>
            <a:ext cx="548456" cy="905618"/>
            <a:chOff x="8066088" y="2327276"/>
            <a:chExt cx="719137" cy="1187450"/>
          </a:xfrm>
        </p:grpSpPr>
        <p:sp>
          <p:nvSpPr>
            <p:cNvPr id="30"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tx1"/>
            </a:solidFill>
            <a:ln w="19050" cap="flat">
              <a:solidFill>
                <a:schemeClr val="accent1"/>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a:solidFill>
                  <a:schemeClr val="accent1"/>
                </a:solidFill>
                <a:latin typeface="+mj-ea"/>
                <a:ea typeface="+mj-ea"/>
              </a:endParaRPr>
            </a:p>
          </p:txBody>
        </p:sp>
        <p:sp>
          <p:nvSpPr>
            <p:cNvPr id="31" name="矩形 30"/>
            <p:cNvSpPr/>
            <p:nvPr/>
          </p:nvSpPr>
          <p:spPr>
            <a:xfrm>
              <a:off x="8235440" y="2431982"/>
              <a:ext cx="336719" cy="605337"/>
            </a:xfrm>
            <a:prstGeom prst="rect">
              <a:avLst/>
            </a:prstGeom>
          </p:spPr>
          <p:txBody>
            <a:bodyPr wrap="none">
              <a:spAutoFit/>
            </a:bodyPr>
            <a:lstStyle/>
            <a:p>
              <a:r>
                <a:rPr lang="en-US" altLang="zh-CN" sz="2400" dirty="0">
                  <a:solidFill>
                    <a:schemeClr val="accent1"/>
                  </a:solidFill>
                  <a:latin typeface="Lifeline JL" panose="00000400000000000000" pitchFamily="2" charset="0"/>
                  <a:ea typeface="+mn-ea"/>
                </a:rPr>
                <a:t>1</a:t>
              </a:r>
              <a:endParaRPr lang="zh-CN" altLang="en-US" sz="2400" dirty="0">
                <a:solidFill>
                  <a:schemeClr val="accent1"/>
                </a:solidFill>
                <a:latin typeface="Lifeline JL" panose="00000400000000000000" pitchFamily="2" charset="0"/>
                <a:ea typeface="+mn-ea"/>
              </a:endParaRPr>
            </a:p>
          </p:txBody>
        </p:sp>
      </p:grpSp>
      <p:sp>
        <p:nvSpPr>
          <p:cNvPr id="32" name="矩形 31"/>
          <p:cNvSpPr/>
          <p:nvPr/>
        </p:nvSpPr>
        <p:spPr>
          <a:xfrm>
            <a:off x="1129829" y="1300698"/>
            <a:ext cx="10153128" cy="400110"/>
          </a:xfrm>
          <a:prstGeom prst="rect">
            <a:avLst/>
          </a:prstGeom>
          <a:solidFill>
            <a:schemeClr val="tx1"/>
          </a:solidFill>
        </p:spPr>
        <p:txBody>
          <a:bodyPr wrap="square" rtlCol="0">
            <a:spAutoFit/>
          </a:bodyPr>
          <a:lstStyle/>
          <a:p>
            <a:pPr algn="just"/>
            <a:r>
              <a:rPr lang="zh-CN" altLang="en-US" sz="2000" b="1" dirty="0" smtClean="0">
                <a:solidFill>
                  <a:schemeClr val="accent1"/>
                </a:solidFill>
                <a:latin typeface="+mj-ea"/>
                <a:ea typeface="+mj-ea"/>
              </a:rPr>
              <a:t>做好群众关心的工作 做好事项代理工作 为群众办好事 让群众好办事</a:t>
            </a:r>
            <a:endParaRPr lang="zh-CN" altLang="zh-CN" sz="2000" b="1" dirty="0">
              <a:solidFill>
                <a:schemeClr val="accent1"/>
              </a:solidFill>
              <a:latin typeface="+mj-ea"/>
              <a:ea typeface="+mj-ea"/>
            </a:endParaRPr>
          </a:p>
        </p:txBody>
      </p:sp>
      <p:grpSp>
        <p:nvGrpSpPr>
          <p:cNvPr id="36" name="组合 35"/>
          <p:cNvGrpSpPr/>
          <p:nvPr/>
        </p:nvGrpSpPr>
        <p:grpSpPr>
          <a:xfrm>
            <a:off x="7443405" y="2947598"/>
            <a:ext cx="548456" cy="905618"/>
            <a:chOff x="8066088" y="2327276"/>
            <a:chExt cx="719137" cy="1187450"/>
          </a:xfrm>
        </p:grpSpPr>
        <p:sp>
          <p:nvSpPr>
            <p:cNvPr id="37"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tx1"/>
            </a:solidFill>
            <a:ln w="19050" cap="flat">
              <a:solidFill>
                <a:schemeClr val="accent1"/>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a:solidFill>
                  <a:schemeClr val="accent1"/>
                </a:solidFill>
                <a:latin typeface="+mj-ea"/>
                <a:ea typeface="+mj-ea"/>
              </a:endParaRPr>
            </a:p>
          </p:txBody>
        </p:sp>
        <p:sp>
          <p:nvSpPr>
            <p:cNvPr id="38" name="矩形 37"/>
            <p:cNvSpPr/>
            <p:nvPr/>
          </p:nvSpPr>
          <p:spPr>
            <a:xfrm>
              <a:off x="8182225" y="2431982"/>
              <a:ext cx="460728" cy="605337"/>
            </a:xfrm>
            <a:prstGeom prst="rect">
              <a:avLst/>
            </a:prstGeom>
          </p:spPr>
          <p:txBody>
            <a:bodyPr wrap="none">
              <a:spAutoFit/>
            </a:bodyPr>
            <a:lstStyle/>
            <a:p>
              <a:r>
                <a:rPr lang="en-US" altLang="zh-CN" sz="2400" dirty="0">
                  <a:solidFill>
                    <a:schemeClr val="accent1"/>
                  </a:solidFill>
                  <a:latin typeface="Lifeline JL" panose="00000400000000000000" pitchFamily="2" charset="0"/>
                  <a:ea typeface="+mn-ea"/>
                </a:rPr>
                <a:t>2</a:t>
              </a:r>
              <a:endParaRPr lang="zh-CN" altLang="en-US" sz="2400" dirty="0">
                <a:solidFill>
                  <a:schemeClr val="accent1"/>
                </a:solidFill>
                <a:latin typeface="Lifeline JL" panose="00000400000000000000" pitchFamily="2" charset="0"/>
                <a:ea typeface="+mn-ea"/>
              </a:endParaRPr>
            </a:p>
          </p:txBody>
        </p:sp>
      </p:grpSp>
      <p:grpSp>
        <p:nvGrpSpPr>
          <p:cNvPr id="39" name="组合 38"/>
          <p:cNvGrpSpPr/>
          <p:nvPr/>
        </p:nvGrpSpPr>
        <p:grpSpPr>
          <a:xfrm>
            <a:off x="9392520" y="3705588"/>
            <a:ext cx="548456" cy="905618"/>
            <a:chOff x="8066088" y="2327276"/>
            <a:chExt cx="719137" cy="1187450"/>
          </a:xfrm>
        </p:grpSpPr>
        <p:sp>
          <p:nvSpPr>
            <p:cNvPr id="40"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tx1"/>
            </a:solidFill>
            <a:ln w="19050" cap="flat">
              <a:solidFill>
                <a:schemeClr val="accent1"/>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a:solidFill>
                  <a:schemeClr val="accent1"/>
                </a:solidFill>
                <a:latin typeface="+mj-ea"/>
                <a:ea typeface="+mj-ea"/>
              </a:endParaRPr>
            </a:p>
          </p:txBody>
        </p:sp>
        <p:sp>
          <p:nvSpPr>
            <p:cNvPr id="41" name="矩形 40"/>
            <p:cNvSpPr/>
            <p:nvPr/>
          </p:nvSpPr>
          <p:spPr>
            <a:xfrm>
              <a:off x="8191621" y="2431982"/>
              <a:ext cx="464932" cy="605337"/>
            </a:xfrm>
            <a:prstGeom prst="rect">
              <a:avLst/>
            </a:prstGeom>
          </p:spPr>
          <p:txBody>
            <a:bodyPr wrap="none">
              <a:spAutoFit/>
            </a:bodyPr>
            <a:lstStyle/>
            <a:p>
              <a:r>
                <a:rPr lang="en-US" altLang="zh-CN" sz="2400" dirty="0">
                  <a:solidFill>
                    <a:schemeClr val="accent1"/>
                  </a:solidFill>
                  <a:latin typeface="Lifeline JL" panose="00000400000000000000" pitchFamily="2" charset="0"/>
                  <a:ea typeface="+mn-ea"/>
                </a:rPr>
                <a:t>3</a:t>
              </a:r>
              <a:endParaRPr lang="zh-CN" altLang="en-US" sz="2400" dirty="0">
                <a:solidFill>
                  <a:schemeClr val="accent1"/>
                </a:solidFill>
                <a:latin typeface="Lifeline JL" panose="00000400000000000000" pitchFamily="2" charset="0"/>
                <a:ea typeface="+mn-ea"/>
              </a:endParaRPr>
            </a:p>
          </p:txBody>
        </p:sp>
      </p:grpSp>
      <p:grpSp>
        <p:nvGrpSpPr>
          <p:cNvPr id="42" name="组合 41"/>
          <p:cNvGrpSpPr/>
          <p:nvPr/>
        </p:nvGrpSpPr>
        <p:grpSpPr>
          <a:xfrm>
            <a:off x="8622499" y="4619988"/>
            <a:ext cx="548456" cy="905618"/>
            <a:chOff x="8066088" y="2327276"/>
            <a:chExt cx="719137" cy="1187450"/>
          </a:xfrm>
        </p:grpSpPr>
        <p:sp>
          <p:nvSpPr>
            <p:cNvPr id="43"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tx1"/>
            </a:solidFill>
            <a:ln w="19050" cap="flat">
              <a:solidFill>
                <a:schemeClr val="accent1"/>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a:solidFill>
                  <a:schemeClr val="accent1"/>
                </a:solidFill>
                <a:latin typeface="+mj-ea"/>
                <a:ea typeface="+mj-ea"/>
              </a:endParaRPr>
            </a:p>
          </p:txBody>
        </p:sp>
        <p:sp>
          <p:nvSpPr>
            <p:cNvPr id="44" name="矩形 43"/>
            <p:cNvSpPr/>
            <p:nvPr/>
          </p:nvSpPr>
          <p:spPr>
            <a:xfrm>
              <a:off x="8200640" y="2431982"/>
              <a:ext cx="471238" cy="605337"/>
            </a:xfrm>
            <a:prstGeom prst="rect">
              <a:avLst/>
            </a:prstGeom>
          </p:spPr>
          <p:txBody>
            <a:bodyPr wrap="none">
              <a:spAutoFit/>
            </a:bodyPr>
            <a:lstStyle/>
            <a:p>
              <a:r>
                <a:rPr lang="en-US" altLang="zh-CN" sz="2400" dirty="0">
                  <a:solidFill>
                    <a:schemeClr val="accent1"/>
                  </a:solidFill>
                  <a:latin typeface="Lifeline JL" panose="00000400000000000000" pitchFamily="2" charset="0"/>
                  <a:ea typeface="+mn-ea"/>
                </a:rPr>
                <a:t>4</a:t>
              </a:r>
              <a:endParaRPr lang="zh-CN" altLang="en-US" sz="2400" dirty="0">
                <a:solidFill>
                  <a:schemeClr val="accent1"/>
                </a:solidFill>
                <a:latin typeface="Lifeline JL" panose="00000400000000000000" pitchFamily="2" charset="0"/>
                <a:ea typeface="+mn-ea"/>
              </a:endParaRPr>
            </a:p>
          </p:txBody>
        </p:sp>
      </p:grpSp>
      <p:grpSp>
        <p:nvGrpSpPr>
          <p:cNvPr id="45" name="组合 44"/>
          <p:cNvGrpSpPr/>
          <p:nvPr/>
        </p:nvGrpSpPr>
        <p:grpSpPr>
          <a:xfrm>
            <a:off x="5758984" y="5004998"/>
            <a:ext cx="548456" cy="905618"/>
            <a:chOff x="8066088" y="2327276"/>
            <a:chExt cx="719137" cy="1187450"/>
          </a:xfrm>
        </p:grpSpPr>
        <p:sp>
          <p:nvSpPr>
            <p:cNvPr id="46"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tx1"/>
            </a:solidFill>
            <a:ln w="19050" cap="flat">
              <a:solidFill>
                <a:schemeClr val="accent1"/>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a:solidFill>
                  <a:schemeClr val="accent1"/>
                </a:solidFill>
                <a:latin typeface="+mj-ea"/>
                <a:ea typeface="+mj-ea"/>
              </a:endParaRPr>
            </a:p>
          </p:txBody>
        </p:sp>
        <p:sp>
          <p:nvSpPr>
            <p:cNvPr id="47" name="矩形 46"/>
            <p:cNvSpPr/>
            <p:nvPr/>
          </p:nvSpPr>
          <p:spPr>
            <a:xfrm>
              <a:off x="8200640" y="2431982"/>
              <a:ext cx="460728" cy="605337"/>
            </a:xfrm>
            <a:prstGeom prst="rect">
              <a:avLst/>
            </a:prstGeom>
          </p:spPr>
          <p:txBody>
            <a:bodyPr wrap="none">
              <a:spAutoFit/>
            </a:bodyPr>
            <a:lstStyle/>
            <a:p>
              <a:r>
                <a:rPr lang="en-US" altLang="zh-CN" sz="2400" dirty="0">
                  <a:solidFill>
                    <a:schemeClr val="accent1"/>
                  </a:solidFill>
                  <a:latin typeface="Lifeline JL" panose="00000400000000000000" pitchFamily="2" charset="0"/>
                  <a:ea typeface="+mn-ea"/>
                </a:rPr>
                <a:t>5</a:t>
              </a:r>
              <a:endParaRPr lang="zh-CN" altLang="en-US" sz="2400" dirty="0">
                <a:solidFill>
                  <a:schemeClr val="accent1"/>
                </a:solidFill>
                <a:latin typeface="Lifeline JL" panose="00000400000000000000" pitchFamily="2" charset="0"/>
                <a:ea typeface="+mn-ea"/>
              </a:endParaRPr>
            </a:p>
          </p:txBody>
        </p:sp>
      </p:grpSp>
      <p:grpSp>
        <p:nvGrpSpPr>
          <p:cNvPr id="48" name="组合 47"/>
          <p:cNvGrpSpPr/>
          <p:nvPr/>
        </p:nvGrpSpPr>
        <p:grpSpPr>
          <a:xfrm>
            <a:off x="2883437" y="4595924"/>
            <a:ext cx="548456" cy="905618"/>
            <a:chOff x="8066088" y="2327276"/>
            <a:chExt cx="719137" cy="1187450"/>
          </a:xfrm>
        </p:grpSpPr>
        <p:sp>
          <p:nvSpPr>
            <p:cNvPr id="49"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tx1"/>
            </a:solidFill>
            <a:ln w="19050" cap="flat">
              <a:solidFill>
                <a:schemeClr val="accent1"/>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a:solidFill>
                  <a:schemeClr val="accent1"/>
                </a:solidFill>
                <a:latin typeface="+mj-ea"/>
                <a:ea typeface="+mj-ea"/>
              </a:endParaRPr>
            </a:p>
          </p:txBody>
        </p:sp>
        <p:sp>
          <p:nvSpPr>
            <p:cNvPr id="50" name="矩形 49"/>
            <p:cNvSpPr/>
            <p:nvPr/>
          </p:nvSpPr>
          <p:spPr>
            <a:xfrm>
              <a:off x="8200640" y="2431982"/>
              <a:ext cx="460728" cy="605337"/>
            </a:xfrm>
            <a:prstGeom prst="rect">
              <a:avLst/>
            </a:prstGeom>
          </p:spPr>
          <p:txBody>
            <a:bodyPr wrap="none">
              <a:spAutoFit/>
            </a:bodyPr>
            <a:lstStyle/>
            <a:p>
              <a:r>
                <a:rPr lang="en-US" altLang="zh-CN" sz="2400" dirty="0">
                  <a:solidFill>
                    <a:schemeClr val="accent1"/>
                  </a:solidFill>
                  <a:latin typeface="Lifeline JL" panose="00000400000000000000" pitchFamily="2" charset="0"/>
                  <a:ea typeface="+mn-ea"/>
                </a:rPr>
                <a:t>6</a:t>
              </a:r>
              <a:endParaRPr lang="zh-CN" altLang="en-US" sz="2400" dirty="0">
                <a:solidFill>
                  <a:schemeClr val="accent1"/>
                </a:solidFill>
                <a:latin typeface="Lifeline JL" panose="00000400000000000000" pitchFamily="2" charset="0"/>
                <a:ea typeface="+mn-ea"/>
              </a:endParaRPr>
            </a:p>
          </p:txBody>
        </p:sp>
      </p:grpSp>
      <p:grpSp>
        <p:nvGrpSpPr>
          <p:cNvPr id="51" name="组合 50"/>
          <p:cNvGrpSpPr/>
          <p:nvPr/>
        </p:nvGrpSpPr>
        <p:grpSpPr>
          <a:xfrm>
            <a:off x="2209669" y="3669492"/>
            <a:ext cx="548456" cy="905618"/>
            <a:chOff x="8066088" y="2327276"/>
            <a:chExt cx="719137" cy="1187450"/>
          </a:xfrm>
        </p:grpSpPr>
        <p:sp>
          <p:nvSpPr>
            <p:cNvPr id="52"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tx1"/>
            </a:solidFill>
            <a:ln w="19050" cap="flat">
              <a:solidFill>
                <a:schemeClr val="accent1"/>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a:solidFill>
                  <a:schemeClr val="accent1"/>
                </a:solidFill>
                <a:latin typeface="+mj-ea"/>
                <a:ea typeface="+mj-ea"/>
              </a:endParaRPr>
            </a:p>
          </p:txBody>
        </p:sp>
        <p:sp>
          <p:nvSpPr>
            <p:cNvPr id="53" name="矩形 52"/>
            <p:cNvSpPr/>
            <p:nvPr/>
          </p:nvSpPr>
          <p:spPr>
            <a:xfrm>
              <a:off x="8200640" y="2431982"/>
              <a:ext cx="471238" cy="605337"/>
            </a:xfrm>
            <a:prstGeom prst="rect">
              <a:avLst/>
            </a:prstGeom>
          </p:spPr>
          <p:txBody>
            <a:bodyPr wrap="none">
              <a:spAutoFit/>
            </a:bodyPr>
            <a:lstStyle/>
            <a:p>
              <a:r>
                <a:rPr lang="en-US" altLang="zh-CN" sz="2400" dirty="0">
                  <a:solidFill>
                    <a:schemeClr val="accent1"/>
                  </a:solidFill>
                  <a:latin typeface="Lifeline JL" panose="00000400000000000000" pitchFamily="2" charset="0"/>
                  <a:ea typeface="+mn-ea"/>
                </a:rPr>
                <a:t>7</a:t>
              </a:r>
              <a:endParaRPr lang="zh-CN" altLang="en-US" sz="2400" dirty="0">
                <a:solidFill>
                  <a:schemeClr val="accent1"/>
                </a:solidFill>
                <a:latin typeface="Lifeline JL" panose="00000400000000000000" pitchFamily="2" charset="0"/>
                <a:ea typeface="+mn-ea"/>
              </a:endParaRPr>
            </a:p>
          </p:txBody>
        </p:sp>
      </p:grpSp>
      <p:sp>
        <p:nvSpPr>
          <p:cNvPr id="54" name="矩形 53"/>
          <p:cNvSpPr/>
          <p:nvPr/>
        </p:nvSpPr>
        <p:spPr>
          <a:xfrm>
            <a:off x="8019137" y="2858175"/>
            <a:ext cx="1210589" cy="400110"/>
          </a:xfrm>
          <a:prstGeom prst="rect">
            <a:avLst/>
          </a:prstGeom>
        </p:spPr>
        <p:txBody>
          <a:bodyPr wrap="none">
            <a:spAutoFit/>
          </a:bodyPr>
          <a:lstStyle/>
          <a:p>
            <a:pPr algn="ctr"/>
            <a:r>
              <a:rPr lang="zh-CN" altLang="en-US" sz="2000" b="1" dirty="0">
                <a:latin typeface="微软雅黑" panose="020B0503020204020204" pitchFamily="34" charset="-122"/>
                <a:ea typeface="微软雅黑" panose="020B0503020204020204" pitchFamily="34" charset="-122"/>
              </a:rPr>
              <a:t>双拥工作</a:t>
            </a:r>
            <a:endParaRPr lang="zh-CN" altLang="en-US" sz="2000" b="1" dirty="0">
              <a:latin typeface="微软雅黑" panose="020B0503020204020204" pitchFamily="34" charset="-122"/>
              <a:ea typeface="微软雅黑" panose="020B0503020204020204" pitchFamily="34" charset="-122"/>
            </a:endParaRPr>
          </a:p>
        </p:txBody>
      </p:sp>
      <p:sp>
        <p:nvSpPr>
          <p:cNvPr id="55" name="矩形 54"/>
          <p:cNvSpPr/>
          <p:nvPr/>
        </p:nvSpPr>
        <p:spPr>
          <a:xfrm>
            <a:off x="10039863" y="3880859"/>
            <a:ext cx="1210589" cy="400110"/>
          </a:xfrm>
          <a:prstGeom prst="rect">
            <a:avLst/>
          </a:prstGeom>
        </p:spPr>
        <p:txBody>
          <a:bodyPr wrap="none">
            <a:spAutoFit/>
          </a:bodyPr>
          <a:lstStyle/>
          <a:p>
            <a:pPr algn="ctr"/>
            <a:r>
              <a:rPr lang="zh-CN" altLang="en-US" sz="2000" b="1" dirty="0">
                <a:latin typeface="微软雅黑" panose="020B0503020204020204" pitchFamily="34" charset="-122"/>
                <a:ea typeface="微软雅黑" panose="020B0503020204020204" pitchFamily="34" charset="-122"/>
              </a:rPr>
              <a:t>残联工作</a:t>
            </a:r>
            <a:endParaRPr lang="zh-CN" altLang="en-US" sz="2000" b="1" dirty="0">
              <a:latin typeface="微软雅黑" panose="020B0503020204020204" pitchFamily="34" charset="-122"/>
              <a:ea typeface="微软雅黑" panose="020B0503020204020204" pitchFamily="34" charset="-122"/>
            </a:endParaRPr>
          </a:p>
        </p:txBody>
      </p:sp>
      <p:sp>
        <p:nvSpPr>
          <p:cNvPr id="56" name="矩形 55"/>
          <p:cNvSpPr/>
          <p:nvPr/>
        </p:nvSpPr>
        <p:spPr>
          <a:xfrm>
            <a:off x="9328882" y="5372775"/>
            <a:ext cx="1210589" cy="400110"/>
          </a:xfrm>
          <a:prstGeom prst="rect">
            <a:avLst/>
          </a:prstGeom>
        </p:spPr>
        <p:txBody>
          <a:bodyPr wrap="none">
            <a:spAutoFit/>
          </a:bodyPr>
          <a:lstStyle/>
          <a:p>
            <a:pPr algn="ctr"/>
            <a:r>
              <a:rPr lang="zh-CN" altLang="en-US" sz="2000" b="1" dirty="0">
                <a:latin typeface="微软雅黑" panose="020B0503020204020204" pitchFamily="34" charset="-122"/>
                <a:ea typeface="微软雅黑" panose="020B0503020204020204" pitchFamily="34" charset="-122"/>
              </a:rPr>
              <a:t>低保工作</a:t>
            </a:r>
            <a:endParaRPr lang="zh-CN" altLang="en-US" sz="2000" b="1" dirty="0">
              <a:latin typeface="微软雅黑" panose="020B0503020204020204" pitchFamily="34" charset="-122"/>
              <a:ea typeface="微软雅黑" panose="020B0503020204020204" pitchFamily="34" charset="-122"/>
            </a:endParaRPr>
          </a:p>
        </p:txBody>
      </p:sp>
      <p:sp>
        <p:nvSpPr>
          <p:cNvPr id="57" name="矩形 56"/>
          <p:cNvSpPr/>
          <p:nvPr/>
        </p:nvSpPr>
        <p:spPr>
          <a:xfrm>
            <a:off x="5397043" y="6190923"/>
            <a:ext cx="1210589" cy="400110"/>
          </a:xfrm>
          <a:prstGeom prst="rect">
            <a:avLst/>
          </a:prstGeom>
        </p:spPr>
        <p:txBody>
          <a:bodyPr wrap="none">
            <a:spAutoFit/>
          </a:bodyPr>
          <a:lstStyle/>
          <a:p>
            <a:pPr algn="ctr"/>
            <a:r>
              <a:rPr lang="zh-CN" altLang="en-US" sz="2000" b="1" dirty="0">
                <a:latin typeface="微软雅黑" panose="020B0503020204020204" pitchFamily="34" charset="-122"/>
                <a:ea typeface="微软雅黑" panose="020B0503020204020204" pitchFamily="34" charset="-122"/>
              </a:rPr>
              <a:t>社保工作</a:t>
            </a:r>
            <a:endParaRPr lang="zh-CN" altLang="en-US" sz="2000" b="1" dirty="0">
              <a:latin typeface="微软雅黑" panose="020B0503020204020204" pitchFamily="34" charset="-122"/>
              <a:ea typeface="微软雅黑" panose="020B0503020204020204" pitchFamily="34" charset="-122"/>
            </a:endParaRPr>
          </a:p>
        </p:txBody>
      </p:sp>
      <p:sp>
        <p:nvSpPr>
          <p:cNvPr id="58" name="矩形 57"/>
          <p:cNvSpPr/>
          <p:nvPr/>
        </p:nvSpPr>
        <p:spPr>
          <a:xfrm>
            <a:off x="859000" y="3880859"/>
            <a:ext cx="1210589" cy="400110"/>
          </a:xfrm>
          <a:prstGeom prst="rect">
            <a:avLst/>
          </a:prstGeom>
        </p:spPr>
        <p:txBody>
          <a:bodyPr wrap="none">
            <a:spAutoFit/>
          </a:bodyPr>
          <a:lstStyle/>
          <a:p>
            <a:pPr algn="ctr"/>
            <a:r>
              <a:rPr lang="zh-CN" altLang="en-US" sz="2000" b="1" dirty="0">
                <a:latin typeface="微软雅黑" panose="020B0503020204020204" pitchFamily="34" charset="-122"/>
                <a:ea typeface="微软雅黑" panose="020B0503020204020204" pitchFamily="34" charset="-122"/>
              </a:rPr>
              <a:t>网络建设</a:t>
            </a:r>
            <a:endParaRPr lang="zh-CN" altLang="en-US" sz="2000" b="1" dirty="0">
              <a:latin typeface="微软雅黑" panose="020B0503020204020204" pitchFamily="34" charset="-122"/>
              <a:ea typeface="微软雅黑" panose="020B0503020204020204" pitchFamily="34" charset="-122"/>
            </a:endParaRPr>
          </a:p>
        </p:txBody>
      </p:sp>
      <p:sp>
        <p:nvSpPr>
          <p:cNvPr id="60" name="矩形 59"/>
          <p:cNvSpPr/>
          <p:nvPr/>
        </p:nvSpPr>
        <p:spPr>
          <a:xfrm>
            <a:off x="1476036" y="5372775"/>
            <a:ext cx="1210589" cy="400110"/>
          </a:xfrm>
          <a:prstGeom prst="rect">
            <a:avLst/>
          </a:prstGeom>
        </p:spPr>
        <p:txBody>
          <a:bodyPr wrap="none">
            <a:spAutoFit/>
          </a:bodyPr>
          <a:lstStyle/>
          <a:p>
            <a:pPr algn="ctr"/>
            <a:r>
              <a:rPr lang="zh-CN" altLang="en-US" sz="2000" b="1" dirty="0">
                <a:latin typeface="微软雅黑" panose="020B0503020204020204" pitchFamily="34" charset="-122"/>
                <a:ea typeface="微软雅黑" panose="020B0503020204020204" pitchFamily="34" charset="-122"/>
              </a:rPr>
              <a:t>医保工作</a:t>
            </a:r>
            <a:endParaRPr lang="zh-CN" altLang="en-US" sz="2000" b="1" dirty="0">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07" y="211929"/>
            <a:ext cx="432047" cy="504056"/>
            <a:chOff x="2907" y="211929"/>
            <a:chExt cx="432047" cy="504056"/>
          </a:xfrm>
        </p:grpSpPr>
        <p:sp>
          <p:nvSpPr>
            <p:cNvPr id="61" name="矩形 60"/>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62" name="矩形 61"/>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63" name="TextBox 62"/>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4.4  </a:t>
            </a:r>
            <a:r>
              <a:rPr lang="zh-CN" altLang="en-US" dirty="0" smtClean="0">
                <a:solidFill>
                  <a:schemeClr val="tx2"/>
                </a:solidFill>
              </a:rPr>
              <a:t>治理有效</a:t>
            </a:r>
            <a:endParaRPr lang="zh-CN" altLang="en-US" dirty="0">
              <a:solidFill>
                <a:schemeClr val="tx2"/>
              </a:solidFill>
            </a:endParaRPr>
          </a:p>
        </p:txBody>
      </p:sp>
    </p:spTree>
  </p:cSld>
  <p:clrMapOvr>
    <a:masterClrMapping/>
  </p:clrMapOvr>
  <mc:AlternateContent xmlns:mc="http://schemas.openxmlformats.org/markup-compatibility/2006">
    <mc:Choice xmlns:p14="http://schemas.microsoft.com/office/powerpoint/2010/main" Requires="p14">
      <p:transition spd="slow" advTm="10051">
        <p14:prism/>
      </p:transition>
    </mc:Choice>
    <mc:Fallback>
      <p:transition spd="slow" advTm="10051">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4.5  </a:t>
            </a:r>
            <a:r>
              <a:rPr lang="zh-CN" altLang="en-US" dirty="0" smtClean="0">
                <a:solidFill>
                  <a:schemeClr val="tx2"/>
                </a:solidFill>
              </a:rPr>
              <a:t>生活富裕</a:t>
            </a:r>
            <a:endParaRPr lang="zh-CN" altLang="en-US" dirty="0">
              <a:solidFill>
                <a:schemeClr val="tx2"/>
              </a:solidFill>
            </a:endParaRPr>
          </a:p>
        </p:txBody>
      </p:sp>
      <p:grpSp>
        <p:nvGrpSpPr>
          <p:cNvPr id="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pic>
        <p:nvPicPr>
          <p:cNvPr id="3" name="图片 2"/>
          <p:cNvPicPr>
            <a:picLocks noChangeAspect="1"/>
          </p:cNvPicPr>
          <p:nvPr/>
        </p:nvPicPr>
        <p:blipFill>
          <a:blip r:embed="rId1" cstate="print"/>
          <a:stretch>
            <a:fillRect/>
          </a:stretch>
        </p:blipFill>
        <p:spPr>
          <a:xfrm>
            <a:off x="4442197" y="1040101"/>
            <a:ext cx="6808918" cy="4811038"/>
          </a:xfrm>
          <a:prstGeom prst="rect">
            <a:avLst/>
          </a:prstGeom>
        </p:spPr>
      </p:pic>
      <p:sp>
        <p:nvSpPr>
          <p:cNvPr id="4" name="矩形 3"/>
          <p:cNvSpPr/>
          <p:nvPr/>
        </p:nvSpPr>
        <p:spPr bwMode="auto">
          <a:xfrm>
            <a:off x="697781" y="1419726"/>
            <a:ext cx="4464496" cy="2441322"/>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矩形 1"/>
          <p:cNvSpPr/>
          <p:nvPr/>
        </p:nvSpPr>
        <p:spPr>
          <a:xfrm>
            <a:off x="913805" y="2060848"/>
            <a:ext cx="3672408" cy="1200329"/>
          </a:xfrm>
          <a:prstGeom prst="rect">
            <a:avLst/>
          </a:prstGeom>
          <a:noFill/>
        </p:spPr>
        <p:txBody>
          <a:bodyPr wrap="square" rtlCol="0">
            <a:spAutoFit/>
          </a:bodyPr>
          <a:lstStyle/>
          <a:p>
            <a:pPr marL="285750" indent="-285750" algn="just">
              <a:buFont typeface="Wingdings" panose="05000000000000000000" pitchFamily="2" charset="2"/>
              <a:buChar char="n"/>
            </a:pPr>
            <a:r>
              <a:rPr lang="zh-CN" altLang="en-US" dirty="0" smtClean="0">
                <a:solidFill>
                  <a:schemeClr val="accent1"/>
                </a:solidFill>
                <a:latin typeface="+mj-ea"/>
                <a:ea typeface="+mj-ea"/>
              </a:rPr>
              <a:t>生活富裕是实现乡村振兴的目标，实施乡村振兴的出发点和归宿点就是生活富裕，乡村振兴的实施效果是靠生活富裕来评价</a:t>
            </a:r>
            <a:endParaRPr lang="zh-CN" altLang="en-US" dirty="0" smtClean="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advTm="3861">
        <p14:prism dir="d"/>
      </p:transition>
    </mc:Choice>
    <mc:Fallback>
      <p:transition spd="slow" advTm="3861">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stretch>
            <a:fillRect/>
          </a:stretch>
        </p:blipFill>
        <p:spPr>
          <a:xfrm>
            <a:off x="3218061" y="2497835"/>
            <a:ext cx="5526778" cy="3684519"/>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TextBox 12"/>
          <p:cNvSpPr txBox="1"/>
          <p:nvPr/>
        </p:nvSpPr>
        <p:spPr>
          <a:xfrm>
            <a:off x="1498204" y="845256"/>
            <a:ext cx="9811864" cy="923330"/>
          </a:xfrm>
          <a:prstGeom prst="rect">
            <a:avLst/>
          </a:prstGeom>
          <a:noFill/>
        </p:spPr>
        <p:txBody>
          <a:bodyPr wrap="square" rtlCol="0">
            <a:spAutoFit/>
          </a:bodyPr>
          <a:lstStyle/>
          <a:p>
            <a:pPr algn="just"/>
            <a:r>
              <a:rPr lang="zh-CN" altLang="en-US" dirty="0" smtClean="0">
                <a:solidFill>
                  <a:schemeClr val="tx2"/>
                </a:solidFill>
                <a:latin typeface="+mn-ea"/>
                <a:ea typeface="+mn-ea"/>
              </a:rPr>
              <a:t>全村果园面积</a:t>
            </a:r>
            <a:r>
              <a:rPr lang="en-US" altLang="zh-CN" dirty="0" smtClean="0">
                <a:solidFill>
                  <a:schemeClr val="tx2"/>
                </a:solidFill>
                <a:latin typeface="+mn-ea"/>
                <a:ea typeface="+mn-ea"/>
              </a:rPr>
              <a:t>2600</a:t>
            </a:r>
            <a:r>
              <a:rPr lang="zh-CN" altLang="en-US" dirty="0" smtClean="0">
                <a:solidFill>
                  <a:schemeClr val="tx2"/>
                </a:solidFill>
                <a:latin typeface="+mn-ea"/>
                <a:ea typeface="+mn-ea"/>
              </a:rPr>
              <a:t>亩，其中，</a:t>
            </a:r>
            <a:r>
              <a:rPr lang="zh-CN" altLang="en-US" b="1" dirty="0" smtClean="0">
                <a:solidFill>
                  <a:schemeClr val="tx2"/>
                </a:solidFill>
                <a:latin typeface="+mn-ea"/>
                <a:ea typeface="+mn-ea"/>
              </a:rPr>
              <a:t>龙眼种植面积</a:t>
            </a:r>
            <a:r>
              <a:rPr lang="en-US" altLang="zh-CN" b="1" dirty="0" smtClean="0">
                <a:solidFill>
                  <a:schemeClr val="tx2"/>
                </a:solidFill>
                <a:latin typeface="+mn-ea"/>
                <a:ea typeface="+mn-ea"/>
              </a:rPr>
              <a:t>470</a:t>
            </a:r>
            <a:r>
              <a:rPr lang="zh-CN" altLang="en-US" b="1" dirty="0" smtClean="0">
                <a:solidFill>
                  <a:schemeClr val="tx2"/>
                </a:solidFill>
                <a:latin typeface="+mn-ea"/>
                <a:ea typeface="+mn-ea"/>
              </a:rPr>
              <a:t>亩；枇杷种植面积</a:t>
            </a:r>
            <a:r>
              <a:rPr lang="en-US" altLang="zh-CN" b="1" dirty="0" smtClean="0">
                <a:solidFill>
                  <a:schemeClr val="tx2"/>
                </a:solidFill>
                <a:latin typeface="+mn-ea"/>
                <a:ea typeface="+mn-ea"/>
              </a:rPr>
              <a:t>220</a:t>
            </a:r>
            <a:r>
              <a:rPr lang="zh-CN" altLang="en-US" b="1" dirty="0" smtClean="0">
                <a:solidFill>
                  <a:schemeClr val="tx2"/>
                </a:solidFill>
                <a:latin typeface="+mn-ea"/>
                <a:ea typeface="+mn-ea"/>
              </a:rPr>
              <a:t>亩；荔枝种植面积</a:t>
            </a:r>
            <a:r>
              <a:rPr lang="en-US" altLang="zh-CN" b="1" dirty="0" smtClean="0">
                <a:solidFill>
                  <a:schemeClr val="tx2"/>
                </a:solidFill>
                <a:latin typeface="+mn-ea"/>
                <a:ea typeface="+mn-ea"/>
              </a:rPr>
              <a:t>210</a:t>
            </a:r>
            <a:r>
              <a:rPr lang="zh-CN" altLang="en-US" b="1" dirty="0" smtClean="0">
                <a:solidFill>
                  <a:schemeClr val="tx2"/>
                </a:solidFill>
                <a:latin typeface="+mn-ea"/>
                <a:ea typeface="+mn-ea"/>
              </a:rPr>
              <a:t>亩；脐橙种植面积</a:t>
            </a:r>
            <a:r>
              <a:rPr lang="en-US" altLang="zh-CN" b="1" dirty="0" smtClean="0">
                <a:solidFill>
                  <a:schemeClr val="tx2"/>
                </a:solidFill>
                <a:latin typeface="+mn-ea"/>
                <a:ea typeface="+mn-ea"/>
              </a:rPr>
              <a:t>1700</a:t>
            </a:r>
            <a:r>
              <a:rPr lang="zh-CN" altLang="en-US" b="1" dirty="0" smtClean="0">
                <a:solidFill>
                  <a:schemeClr val="tx2"/>
                </a:solidFill>
                <a:latin typeface="+mn-ea"/>
                <a:ea typeface="+mn-ea"/>
              </a:rPr>
              <a:t>亩</a:t>
            </a:r>
            <a:r>
              <a:rPr lang="zh-CN" altLang="en-US" dirty="0" smtClean="0">
                <a:solidFill>
                  <a:schemeClr val="tx2"/>
                </a:solidFill>
                <a:latin typeface="+mn-ea"/>
                <a:ea typeface="+mn-ea"/>
              </a:rPr>
              <a:t>。全年水果总产值</a:t>
            </a:r>
            <a:r>
              <a:rPr lang="en-US" altLang="zh-CN" dirty="0" smtClean="0">
                <a:solidFill>
                  <a:schemeClr val="tx2"/>
                </a:solidFill>
                <a:latin typeface="+mn-ea"/>
                <a:ea typeface="+mn-ea"/>
              </a:rPr>
              <a:t>1200</a:t>
            </a:r>
            <a:r>
              <a:rPr lang="zh-CN" altLang="en-US" dirty="0" smtClean="0">
                <a:solidFill>
                  <a:schemeClr val="tx2"/>
                </a:solidFill>
                <a:latin typeface="+mn-ea"/>
                <a:ea typeface="+mn-ea"/>
              </a:rPr>
              <a:t>万元。乡村旅游年接待游客量</a:t>
            </a:r>
            <a:r>
              <a:rPr lang="en-US" altLang="zh-CN" dirty="0" smtClean="0">
                <a:solidFill>
                  <a:schemeClr val="tx2"/>
                </a:solidFill>
                <a:latin typeface="+mn-ea"/>
                <a:ea typeface="+mn-ea"/>
              </a:rPr>
              <a:t>8</a:t>
            </a:r>
            <a:r>
              <a:rPr lang="zh-CN" altLang="en-US" dirty="0" smtClean="0">
                <a:solidFill>
                  <a:schemeClr val="tx2"/>
                </a:solidFill>
                <a:latin typeface="+mn-ea"/>
                <a:ea typeface="+mn-ea"/>
              </a:rPr>
              <a:t>万余人次，收入</a:t>
            </a:r>
            <a:r>
              <a:rPr lang="en-US" altLang="zh-CN" dirty="0" smtClean="0">
                <a:solidFill>
                  <a:schemeClr val="tx2"/>
                </a:solidFill>
                <a:latin typeface="+mn-ea"/>
                <a:ea typeface="+mn-ea"/>
              </a:rPr>
              <a:t>800</a:t>
            </a:r>
            <a:r>
              <a:rPr lang="zh-CN" altLang="en-US" dirty="0" smtClean="0">
                <a:solidFill>
                  <a:schemeClr val="tx2"/>
                </a:solidFill>
                <a:latin typeface="+mn-ea"/>
                <a:ea typeface="+mn-ea"/>
              </a:rPr>
              <a:t>余万元。全村年工农业产值</a:t>
            </a:r>
            <a:r>
              <a:rPr lang="en-US" altLang="zh-CN" dirty="0" smtClean="0">
                <a:solidFill>
                  <a:schemeClr val="tx2"/>
                </a:solidFill>
                <a:latin typeface="+mn-ea"/>
                <a:ea typeface="+mn-ea"/>
              </a:rPr>
              <a:t>3650</a:t>
            </a:r>
            <a:r>
              <a:rPr lang="zh-CN" altLang="en-US" dirty="0" smtClean="0">
                <a:solidFill>
                  <a:schemeClr val="tx2"/>
                </a:solidFill>
                <a:latin typeface="+mn-ea"/>
                <a:ea typeface="+mn-ea"/>
              </a:rPr>
              <a:t>万元，</a:t>
            </a:r>
            <a:r>
              <a:rPr lang="en-US" altLang="zh-CN" dirty="0" smtClean="0">
                <a:solidFill>
                  <a:schemeClr val="tx2"/>
                </a:solidFill>
                <a:latin typeface="+mn-ea"/>
                <a:ea typeface="+mn-ea"/>
              </a:rPr>
              <a:t>2018</a:t>
            </a:r>
            <a:r>
              <a:rPr lang="zh-CN" altLang="en-US" dirty="0" smtClean="0">
                <a:solidFill>
                  <a:schemeClr val="tx2"/>
                </a:solidFill>
                <a:latin typeface="+mn-ea"/>
                <a:ea typeface="+mn-ea"/>
              </a:rPr>
              <a:t>年农民年人均纯收入</a:t>
            </a:r>
            <a:r>
              <a:rPr lang="en-US" altLang="zh-CN" dirty="0" smtClean="0">
                <a:solidFill>
                  <a:schemeClr val="tx2"/>
                </a:solidFill>
                <a:latin typeface="+mn-ea"/>
                <a:ea typeface="+mn-ea"/>
              </a:rPr>
              <a:t>16200</a:t>
            </a:r>
            <a:r>
              <a:rPr lang="zh-CN" altLang="en-US" dirty="0" smtClean="0">
                <a:solidFill>
                  <a:schemeClr val="tx2"/>
                </a:solidFill>
                <a:latin typeface="+mn-ea"/>
                <a:ea typeface="+mn-ea"/>
              </a:rPr>
              <a:t>元。</a:t>
            </a:r>
            <a:endParaRPr lang="zh-CN" altLang="en-US" dirty="0">
              <a:solidFill>
                <a:schemeClr val="tx2"/>
              </a:solidFill>
              <a:latin typeface="+mn-ea"/>
              <a:ea typeface="+mn-ea"/>
            </a:endParaRPr>
          </a:p>
        </p:txBody>
      </p:sp>
      <p:sp>
        <p:nvSpPr>
          <p:cNvPr id="14" name="单圆角矩形 13"/>
          <p:cNvSpPr/>
          <p:nvPr/>
        </p:nvSpPr>
        <p:spPr bwMode="auto">
          <a:xfrm>
            <a:off x="923749" y="764515"/>
            <a:ext cx="378177" cy="1558069"/>
          </a:xfrm>
          <a:prstGeom prst="round1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2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34" name="TextBox 3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4.5  </a:t>
            </a:r>
            <a:r>
              <a:rPr lang="zh-CN" altLang="en-US" dirty="0" smtClean="0">
                <a:solidFill>
                  <a:schemeClr val="tx2"/>
                </a:solidFill>
              </a:rPr>
              <a:t>生活富裕</a:t>
            </a:r>
            <a:endParaRPr lang="zh-CN" altLang="en-US" dirty="0">
              <a:solidFill>
                <a:schemeClr val="tx2"/>
              </a:solidFill>
            </a:endParaRPr>
          </a:p>
        </p:txBody>
      </p:sp>
    </p:spTree>
  </p:cSld>
  <p:clrMapOvr>
    <a:masterClrMapping/>
  </p:clrMapOvr>
  <p:transition spd="slow" advTm="5786">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stretch>
            <a:fillRect/>
          </a:stretch>
        </p:blipFill>
        <p:spPr>
          <a:xfrm>
            <a:off x="7898581" y="715984"/>
            <a:ext cx="3744416" cy="2808314"/>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p:cNvPicPr>
            <a:picLocks noChangeAspect="1"/>
          </p:cNvPicPr>
          <p:nvPr/>
        </p:nvPicPr>
        <p:blipFill>
          <a:blip r:embed="rId2" cstate="print"/>
          <a:stretch>
            <a:fillRect/>
          </a:stretch>
        </p:blipFill>
        <p:spPr>
          <a:xfrm>
            <a:off x="3722117" y="715985"/>
            <a:ext cx="3744416" cy="2808313"/>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4" name="TextBox 23"/>
          <p:cNvSpPr txBox="1"/>
          <p:nvPr/>
        </p:nvSpPr>
        <p:spPr>
          <a:xfrm>
            <a:off x="447166" y="211929"/>
            <a:ext cx="54351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defPPr>
              <a:defRPr lang="zh-CN"/>
            </a:defPPr>
            <a:lvl1pPr>
              <a:defRPr sz="2800" b="1">
                <a:solidFill>
                  <a:schemeClr val="tx2"/>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t>4.5 </a:t>
            </a:r>
            <a:r>
              <a:rPr lang="zh-CN" altLang="en-US" dirty="0" smtClean="0"/>
              <a:t>生活富裕</a:t>
            </a:r>
            <a:endParaRPr lang="zh-CN" altLang="en-US" dirty="0"/>
          </a:p>
        </p:txBody>
      </p:sp>
      <p:grpSp>
        <p:nvGrpSpPr>
          <p:cNvPr id="2"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6" name="TextBox 19"/>
          <p:cNvSpPr txBox="1"/>
          <p:nvPr/>
        </p:nvSpPr>
        <p:spPr>
          <a:xfrm>
            <a:off x="8729537" y="3680182"/>
            <a:ext cx="2448272" cy="400110"/>
          </a:xfrm>
          <a:prstGeom prst="rect">
            <a:avLst/>
          </a:prstGeom>
          <a:noFill/>
        </p:spPr>
        <p:txBody>
          <a:bodyPr wrap="square" rtlCol="0">
            <a:spAutoFit/>
          </a:bodyPr>
          <a:lstStyle>
            <a:defPPr>
              <a:defRPr lang="zh-CN"/>
            </a:defPPr>
            <a:lvl1pPr>
              <a:defRPr sz="2000">
                <a:solidFill>
                  <a:schemeClr val="accent1"/>
                </a:solidFill>
                <a:latin typeface="+mn-ea"/>
                <a:ea typeface="+mn-ea"/>
              </a:defRPr>
            </a:lvl1pPr>
          </a:lstStyle>
          <a:p>
            <a:r>
              <a:rPr lang="zh-CN" altLang="en-US" dirty="0"/>
              <a:t>社区反邪教宣传</a:t>
            </a:r>
            <a:endParaRPr lang="en-US" altLang="zh-CN" dirty="0"/>
          </a:p>
        </p:txBody>
      </p:sp>
      <p:sp>
        <p:nvSpPr>
          <p:cNvPr id="18" name="TextBox 21"/>
          <p:cNvSpPr txBox="1"/>
          <p:nvPr/>
        </p:nvSpPr>
        <p:spPr>
          <a:xfrm>
            <a:off x="5923275" y="5637494"/>
            <a:ext cx="2448272" cy="400110"/>
          </a:xfrm>
          <a:prstGeom prst="rect">
            <a:avLst/>
          </a:prstGeom>
          <a:noFill/>
        </p:spPr>
        <p:txBody>
          <a:bodyPr wrap="square" rtlCol="0">
            <a:spAutoFit/>
          </a:bodyPr>
          <a:lstStyle/>
          <a:p>
            <a:r>
              <a:rPr lang="zh-CN" altLang="en-US" sz="2000" dirty="0">
                <a:solidFill>
                  <a:schemeClr val="accent1"/>
                </a:solidFill>
                <a:latin typeface="+mn-ea"/>
                <a:ea typeface="+mn-ea"/>
              </a:rPr>
              <a:t>反电信诈骗宣传</a:t>
            </a:r>
            <a:endParaRPr lang="en-US" altLang="zh-CN" sz="2000" dirty="0">
              <a:solidFill>
                <a:schemeClr val="accent1"/>
              </a:solidFill>
              <a:latin typeface="+mn-ea"/>
              <a:ea typeface="+mn-ea"/>
            </a:endParaRPr>
          </a:p>
        </p:txBody>
      </p:sp>
      <p:sp>
        <p:nvSpPr>
          <p:cNvPr id="19" name="TextBox 22"/>
          <p:cNvSpPr txBox="1"/>
          <p:nvPr/>
        </p:nvSpPr>
        <p:spPr>
          <a:xfrm>
            <a:off x="663335" y="1237154"/>
            <a:ext cx="2482718" cy="430887"/>
          </a:xfrm>
          <a:prstGeom prst="rect">
            <a:avLst/>
          </a:prstGeom>
          <a:noFill/>
        </p:spPr>
        <p:txBody>
          <a:bodyPr wrap="square" rtlCol="0">
            <a:spAutoFit/>
          </a:bodyPr>
          <a:lstStyle/>
          <a:p>
            <a:r>
              <a:rPr lang="zh-CN" altLang="en-US" sz="2200" b="1" dirty="0" smtClean="0">
                <a:solidFill>
                  <a:schemeClr val="tx2"/>
                </a:solidFill>
                <a:latin typeface="+mn-ea"/>
                <a:ea typeface="+mn-ea"/>
              </a:rPr>
              <a:t>精准脱贫</a:t>
            </a:r>
            <a:endParaRPr lang="en-US" altLang="zh-CN" sz="2200" b="1" dirty="0">
              <a:solidFill>
                <a:schemeClr val="tx2"/>
              </a:solidFill>
              <a:latin typeface="+mn-ea"/>
              <a:ea typeface="+mn-ea"/>
            </a:endParaRPr>
          </a:p>
        </p:txBody>
      </p:sp>
      <p:sp>
        <p:nvSpPr>
          <p:cNvPr id="20" name="TextBox 23"/>
          <p:cNvSpPr txBox="1"/>
          <p:nvPr/>
        </p:nvSpPr>
        <p:spPr>
          <a:xfrm>
            <a:off x="707669" y="1685365"/>
            <a:ext cx="2294368" cy="4401205"/>
          </a:xfrm>
          <a:prstGeom prst="rect">
            <a:avLst/>
          </a:prstGeom>
          <a:noFill/>
        </p:spPr>
        <p:txBody>
          <a:bodyPr wrap="square" rtlCol="0">
            <a:spAutoFit/>
          </a:bodyPr>
          <a:lstStyle>
            <a:defPPr>
              <a:defRPr lang="zh-CN"/>
            </a:defPPr>
            <a:lvl1pPr algn="just">
              <a:defRPr sz="2000">
                <a:solidFill>
                  <a:schemeClr val="tx2"/>
                </a:solidFill>
                <a:latin typeface="+mj-ea"/>
                <a:ea typeface="+mj-ea"/>
              </a:defRPr>
            </a:lvl1pPr>
          </a:lstStyle>
          <a:p>
            <a:r>
              <a:rPr lang="zh-CN" altLang="en-US" dirty="0" smtClean="0"/>
              <a:t>开展一对一结对帮扶，利用“党员联系群众，群众评价党员”活动，充分发挥党员的先锋模范作用，为贫困户提供技术指导、销售渠道、节假慰问、资金申请等。目前，睦和村有建卡贫困户</a:t>
            </a:r>
            <a:r>
              <a:rPr lang="en-US" altLang="zh-CN" dirty="0" smtClean="0"/>
              <a:t>16</a:t>
            </a:r>
            <a:r>
              <a:rPr lang="zh-CN" altLang="en-US" dirty="0" smtClean="0"/>
              <a:t>户，已脱贫</a:t>
            </a:r>
            <a:r>
              <a:rPr lang="en-US" altLang="zh-CN" dirty="0" smtClean="0"/>
              <a:t>13</a:t>
            </a:r>
            <a:r>
              <a:rPr lang="zh-CN" altLang="en-US" dirty="0" smtClean="0"/>
              <a:t>户，预计在</a:t>
            </a:r>
            <a:r>
              <a:rPr lang="en-US" altLang="zh-CN" dirty="0" smtClean="0"/>
              <a:t>2019</a:t>
            </a:r>
            <a:r>
              <a:rPr lang="zh-CN" altLang="en-US" dirty="0" smtClean="0"/>
              <a:t>年实现全面脱贫。</a:t>
            </a:r>
            <a:endParaRPr lang="zh-CN" altLang="en-US" dirty="0"/>
          </a:p>
        </p:txBody>
      </p:sp>
      <p:pic>
        <p:nvPicPr>
          <p:cNvPr id="25" name="图片 24"/>
          <p:cNvPicPr>
            <a:picLocks noChangeAspect="1"/>
          </p:cNvPicPr>
          <p:nvPr/>
        </p:nvPicPr>
        <p:blipFill>
          <a:blip r:embed="rId3" cstate="print"/>
          <a:stretch>
            <a:fillRect/>
          </a:stretch>
        </p:blipFill>
        <p:spPr>
          <a:xfrm>
            <a:off x="3673657" y="3680181"/>
            <a:ext cx="3792878" cy="2837133"/>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8" name="图片 27"/>
          <p:cNvPicPr>
            <a:picLocks noChangeAspect="1"/>
          </p:cNvPicPr>
          <p:nvPr/>
        </p:nvPicPr>
        <p:blipFill>
          <a:blip r:embed="rId4" cstate="print"/>
          <a:stretch>
            <a:fillRect/>
          </a:stretch>
        </p:blipFill>
        <p:spPr>
          <a:xfrm>
            <a:off x="7898581" y="3709000"/>
            <a:ext cx="3744418" cy="2808314"/>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Requires="p14">
      <p:transition spd="slow" advTm="7991">
        <p14:prism isInverted="1"/>
      </p:transition>
    </mc:Choice>
    <mc:Fallback>
      <p:transition spd="slow" advTm="7991">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9"/>
          <p:cNvSpPr/>
          <p:nvPr/>
        </p:nvSpPr>
        <p:spPr bwMode="auto">
          <a:xfrm>
            <a:off x="0" y="1388517"/>
            <a:ext cx="3403600" cy="3941762"/>
          </a:xfrm>
          <a:custGeom>
            <a:avLst/>
            <a:gdLst>
              <a:gd name="T0" fmla="*/ 0 w 4464"/>
              <a:gd name="T1" fmla="*/ 0 h 5141"/>
              <a:gd name="T2" fmla="*/ 3837 w 4464"/>
              <a:gd name="T3" fmla="*/ 0 h 5141"/>
              <a:gd name="T4" fmla="*/ 4464 w 4464"/>
              <a:gd name="T5" fmla="*/ 2570 h 5141"/>
              <a:gd name="T6" fmla="*/ 3837 w 4464"/>
              <a:gd name="T7" fmla="*/ 5141 h 5141"/>
              <a:gd name="T8" fmla="*/ 0 w 4464"/>
              <a:gd name="T9" fmla="*/ 5141 h 5141"/>
              <a:gd name="T10" fmla="*/ 0 w 4464"/>
              <a:gd name="T11" fmla="*/ 0 h 5141"/>
            </a:gdLst>
            <a:ahLst/>
            <a:cxnLst>
              <a:cxn ang="0">
                <a:pos x="T0" y="T1"/>
              </a:cxn>
              <a:cxn ang="0">
                <a:pos x="T2" y="T3"/>
              </a:cxn>
              <a:cxn ang="0">
                <a:pos x="T4" y="T5"/>
              </a:cxn>
              <a:cxn ang="0">
                <a:pos x="T6" y="T7"/>
              </a:cxn>
              <a:cxn ang="0">
                <a:pos x="T8" y="T9"/>
              </a:cxn>
              <a:cxn ang="0">
                <a:pos x="T10" y="T11"/>
              </a:cxn>
            </a:cxnLst>
            <a:rect l="0" t="0" r="r" b="b"/>
            <a:pathLst>
              <a:path w="4464" h="5141">
                <a:moveTo>
                  <a:pt x="0" y="0"/>
                </a:moveTo>
                <a:lnTo>
                  <a:pt x="3837" y="0"/>
                </a:lnTo>
                <a:lnTo>
                  <a:pt x="4464" y="2570"/>
                </a:lnTo>
                <a:lnTo>
                  <a:pt x="3837" y="5141"/>
                </a:lnTo>
                <a:lnTo>
                  <a:pt x="0" y="5141"/>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4" name="Freeform 20"/>
          <p:cNvSpPr/>
          <p:nvPr/>
        </p:nvSpPr>
        <p:spPr bwMode="auto">
          <a:xfrm>
            <a:off x="3060377" y="1388517"/>
            <a:ext cx="9145588" cy="3941762"/>
          </a:xfrm>
          <a:custGeom>
            <a:avLst/>
            <a:gdLst>
              <a:gd name="T0" fmla="*/ 0 w 11997"/>
              <a:gd name="T1" fmla="*/ 0 h 5141"/>
              <a:gd name="T2" fmla="*/ 11997 w 11997"/>
              <a:gd name="T3" fmla="*/ 0 h 5141"/>
              <a:gd name="T4" fmla="*/ 11997 w 11997"/>
              <a:gd name="T5" fmla="*/ 5141 h 5141"/>
              <a:gd name="T6" fmla="*/ 0 w 11997"/>
              <a:gd name="T7" fmla="*/ 5141 h 5141"/>
              <a:gd name="T8" fmla="*/ 627 w 11997"/>
              <a:gd name="T9" fmla="*/ 2570 h 5141"/>
              <a:gd name="T10" fmla="*/ 0 w 11997"/>
              <a:gd name="T11" fmla="*/ 0 h 5141"/>
            </a:gdLst>
            <a:ahLst/>
            <a:cxnLst>
              <a:cxn ang="0">
                <a:pos x="T0" y="T1"/>
              </a:cxn>
              <a:cxn ang="0">
                <a:pos x="T2" y="T3"/>
              </a:cxn>
              <a:cxn ang="0">
                <a:pos x="T4" y="T5"/>
              </a:cxn>
              <a:cxn ang="0">
                <a:pos x="T6" y="T7"/>
              </a:cxn>
              <a:cxn ang="0">
                <a:pos x="T8" y="T9"/>
              </a:cxn>
              <a:cxn ang="0">
                <a:pos x="T10" y="T11"/>
              </a:cxn>
            </a:cxnLst>
            <a:rect l="0" t="0" r="r" b="b"/>
            <a:pathLst>
              <a:path w="11997" h="5141">
                <a:moveTo>
                  <a:pt x="0" y="0"/>
                </a:moveTo>
                <a:lnTo>
                  <a:pt x="11997" y="0"/>
                </a:lnTo>
                <a:lnTo>
                  <a:pt x="11997" y="5141"/>
                </a:lnTo>
                <a:lnTo>
                  <a:pt x="0" y="5141"/>
                </a:lnTo>
                <a:lnTo>
                  <a:pt x="627" y="2570"/>
                </a:lnTo>
                <a:lnTo>
                  <a:pt x="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9" name="矩形 38"/>
          <p:cNvSpPr/>
          <p:nvPr/>
        </p:nvSpPr>
        <p:spPr>
          <a:xfrm>
            <a:off x="3913242" y="2465659"/>
            <a:ext cx="7657747" cy="1231106"/>
          </a:xfrm>
          <a:prstGeom prst="rect">
            <a:avLst/>
          </a:prstGeom>
          <a:noFill/>
          <a:ln>
            <a:noFill/>
          </a:ln>
        </p:spPr>
        <p:txBody>
          <a:bodyPr vert="horz" wrap="square" lIns="0" tIns="0" rIns="0" bIns="0" numCol="1" anchor="t" anchorCtr="0" compatLnSpc="1">
            <a:spAutoFit/>
          </a:bodyPr>
          <a:lstStyle/>
          <a:p>
            <a:r>
              <a:rPr lang="zh-CN" altLang="en-US" sz="8000" b="1" dirty="0" smtClean="0">
                <a:solidFill>
                  <a:schemeClr val="accent1"/>
                </a:solidFill>
                <a:latin typeface="+mj-ea"/>
                <a:ea typeface="+mj-ea"/>
              </a:rPr>
              <a:t>今后的努力方向</a:t>
            </a:r>
            <a:endParaRPr lang="en-US" altLang="zh-CN" sz="8000" b="1" dirty="0">
              <a:solidFill>
                <a:schemeClr val="accent1"/>
              </a:solidFill>
              <a:latin typeface="+mj-ea"/>
              <a:ea typeface="+mj-ea"/>
            </a:endParaRPr>
          </a:p>
        </p:txBody>
      </p:sp>
      <p:grpSp>
        <p:nvGrpSpPr>
          <p:cNvPr id="2" name="组合 1"/>
          <p:cNvGrpSpPr/>
          <p:nvPr/>
        </p:nvGrpSpPr>
        <p:grpSpPr>
          <a:xfrm>
            <a:off x="746125" y="2349800"/>
            <a:ext cx="1968500" cy="1989631"/>
            <a:chOff x="746125" y="2349800"/>
            <a:chExt cx="1968500" cy="1989631"/>
          </a:xfrm>
        </p:grpSpPr>
        <p:sp>
          <p:nvSpPr>
            <p:cNvPr id="25" name="矩形: 圆角 24"/>
            <p:cNvSpPr/>
            <p:nvPr/>
          </p:nvSpPr>
          <p:spPr bwMode="auto">
            <a:xfrm>
              <a:off x="746125" y="2428081"/>
              <a:ext cx="1968500" cy="1911350"/>
            </a:xfrm>
            <a:prstGeom prst="roundRect">
              <a:avLst>
                <a:gd name="adj" fmla="val 9108"/>
              </a:avLst>
            </a:prstGeom>
            <a:noFill/>
            <a:ln w="762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1197160" y="2349800"/>
              <a:ext cx="1162498" cy="1862048"/>
            </a:xfrm>
            <a:prstGeom prst="rect">
              <a:avLst/>
            </a:prstGeom>
            <a:noFill/>
          </p:spPr>
          <p:txBody>
            <a:bodyPr wrap="none" rtlCol="0">
              <a:spAutoFit/>
            </a:bodyPr>
            <a:lstStyle/>
            <a:p>
              <a:pPr algn="ctr"/>
              <a:r>
                <a:rPr lang="en-US" altLang="zh-CN" sz="11500" dirty="0" smtClean="0">
                  <a:solidFill>
                    <a:schemeClr val="accent1"/>
                  </a:solidFill>
                  <a:latin typeface="Lifeline JL" panose="00000400000000000000" pitchFamily="2" charset="0"/>
                </a:rPr>
                <a:t>05</a:t>
              </a:r>
              <a:endParaRPr lang="zh-CN" altLang="en-US" sz="11500" dirty="0">
                <a:solidFill>
                  <a:schemeClr val="accent1"/>
                </a:solidFill>
                <a:latin typeface="Lifeline JL" panose="00000400000000000000" pitchFamily="2" charset="0"/>
              </a:endParaRPr>
            </a:p>
          </p:txBody>
        </p:sp>
      </p:grpSp>
    </p:spTree>
  </p:cSld>
  <p:clrMapOvr>
    <a:masterClrMapping/>
  </p:clrMapOvr>
  <p:transition spd="slow" advTm="3090">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5" y="211929"/>
            <a:ext cx="4571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zh-CN" altLang="en-US" dirty="0" smtClean="0">
                <a:solidFill>
                  <a:schemeClr val="tx2"/>
                </a:solidFill>
              </a:rPr>
              <a:t> “六子致富经”发展思路</a:t>
            </a:r>
            <a:endParaRPr lang="zh-CN" altLang="en-US" dirty="0">
              <a:solidFill>
                <a:schemeClr val="tx2"/>
              </a:solidFill>
            </a:endParaRPr>
          </a:p>
        </p:txBody>
      </p:sp>
      <p:grpSp>
        <p:nvGrpSpPr>
          <p:cNvPr id="2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7" name="Freeform 7"/>
          <p:cNvSpPr/>
          <p:nvPr/>
        </p:nvSpPr>
        <p:spPr bwMode="auto">
          <a:xfrm>
            <a:off x="4513816" y="4640161"/>
            <a:ext cx="1919068" cy="1284756"/>
          </a:xfrm>
          <a:custGeom>
            <a:avLst/>
            <a:gdLst>
              <a:gd name="T0" fmla="*/ 3266 w 3266"/>
              <a:gd name="T1" fmla="*/ 1727 h 1727"/>
              <a:gd name="T2" fmla="*/ 0 w 3266"/>
              <a:gd name="T3" fmla="*/ 0 h 1727"/>
              <a:gd name="connsiteX0" fmla="*/ 9684 w 9684"/>
              <a:gd name="connsiteY0" fmla="*/ 14220 h 14220"/>
              <a:gd name="connsiteX1" fmla="*/ 0 w 9684"/>
              <a:gd name="connsiteY1" fmla="*/ 0 h 14220"/>
              <a:gd name="connsiteX0-1" fmla="*/ 10000 w 10000"/>
              <a:gd name="connsiteY0-2" fmla="*/ 10000 h 10000"/>
              <a:gd name="connsiteX1-3" fmla="*/ 0 w 10000"/>
              <a:gd name="connsiteY1-4" fmla="*/ 0 h 10000"/>
            </a:gdLst>
            <a:ahLst/>
            <a:cxnLst>
              <a:cxn ang="0">
                <a:pos x="connsiteX0-1" y="connsiteY0-2"/>
              </a:cxn>
              <a:cxn ang="0">
                <a:pos x="connsiteX1-3" y="connsiteY1-4"/>
              </a:cxn>
            </a:cxnLst>
            <a:rect l="l" t="t" r="r" b="b"/>
            <a:pathLst>
              <a:path w="10000" h="10000">
                <a:moveTo>
                  <a:pt x="10000" y="10000"/>
                </a:moveTo>
                <a:cubicBezTo>
                  <a:pt x="6743" y="8139"/>
                  <a:pt x="2742" y="4439"/>
                  <a:pt x="0" y="0"/>
                </a:cubicBezTo>
              </a:path>
            </a:pathLst>
          </a:custGeom>
          <a:noFill/>
          <a:ln w="12700" cap="flat">
            <a:solidFill>
              <a:schemeClr val="bg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accent1"/>
              </a:solidFill>
            </a:endParaRPr>
          </a:p>
        </p:txBody>
      </p:sp>
      <p:sp>
        <p:nvSpPr>
          <p:cNvPr id="8" name="Freeform 8"/>
          <p:cNvSpPr/>
          <p:nvPr/>
        </p:nvSpPr>
        <p:spPr bwMode="auto">
          <a:xfrm>
            <a:off x="4513815" y="2614110"/>
            <a:ext cx="2010100" cy="2026050"/>
          </a:xfrm>
          <a:custGeom>
            <a:avLst/>
            <a:gdLst>
              <a:gd name="T0" fmla="*/ 3266 w 3266"/>
              <a:gd name="T1" fmla="*/ 0 h 2221"/>
              <a:gd name="T2" fmla="*/ 0 w 3266"/>
              <a:gd name="T3" fmla="*/ 2221 h 2221"/>
            </a:gdLst>
            <a:ahLst/>
            <a:cxnLst>
              <a:cxn ang="0">
                <a:pos x="T0" y="T1"/>
              </a:cxn>
              <a:cxn ang="0">
                <a:pos x="T2" y="T3"/>
              </a:cxn>
            </a:cxnLst>
            <a:rect l="0" t="0" r="r" b="b"/>
            <a:pathLst>
              <a:path w="3266" h="2221">
                <a:moveTo>
                  <a:pt x="3266" y="0"/>
                </a:moveTo>
                <a:cubicBezTo>
                  <a:pt x="2236" y="789"/>
                  <a:pt x="1156" y="1537"/>
                  <a:pt x="0" y="2221"/>
                </a:cubicBezTo>
              </a:path>
            </a:pathLst>
          </a:custGeom>
          <a:noFill/>
          <a:ln w="12700" cap="flat">
            <a:solidFill>
              <a:schemeClr val="bg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accent1"/>
              </a:solidFill>
            </a:endParaRPr>
          </a:p>
        </p:txBody>
      </p:sp>
      <p:sp>
        <p:nvSpPr>
          <p:cNvPr id="9" name="Freeform 9"/>
          <p:cNvSpPr/>
          <p:nvPr/>
        </p:nvSpPr>
        <p:spPr bwMode="auto">
          <a:xfrm>
            <a:off x="4513815" y="3970020"/>
            <a:ext cx="4536894" cy="670138"/>
          </a:xfrm>
          <a:custGeom>
            <a:avLst/>
            <a:gdLst>
              <a:gd name="T0" fmla="*/ 5958 w 5958"/>
              <a:gd name="T1" fmla="*/ 0 h 1514"/>
              <a:gd name="T2" fmla="*/ 0 w 5958"/>
              <a:gd name="T3" fmla="*/ 1514 h 1514"/>
              <a:gd name="connsiteX0" fmla="*/ 10000 w 10000"/>
              <a:gd name="connsiteY0" fmla="*/ 0 h 12499"/>
              <a:gd name="connsiteX1" fmla="*/ 0 w 10000"/>
              <a:gd name="connsiteY1" fmla="*/ 12499 h 12499"/>
              <a:gd name="connsiteX0-1" fmla="*/ 10000 w 10000"/>
              <a:gd name="connsiteY0-2" fmla="*/ 0 h 12499"/>
              <a:gd name="connsiteX1-3" fmla="*/ 0 w 10000"/>
              <a:gd name="connsiteY1-4" fmla="*/ 12499 h 12499"/>
              <a:gd name="connsiteX0-5" fmla="*/ 10000 w 10000"/>
              <a:gd name="connsiteY0-6" fmla="*/ 0 h 12499"/>
              <a:gd name="connsiteX1-7" fmla="*/ 0 w 10000"/>
              <a:gd name="connsiteY1-8" fmla="*/ 12499 h 12499"/>
            </a:gdLst>
            <a:ahLst/>
            <a:cxnLst>
              <a:cxn ang="0">
                <a:pos x="connsiteX0-1" y="connsiteY0-2"/>
              </a:cxn>
              <a:cxn ang="0">
                <a:pos x="connsiteX1-3" y="connsiteY1-4"/>
              </a:cxn>
            </a:cxnLst>
            <a:rect l="l" t="t" r="r" b="b"/>
            <a:pathLst>
              <a:path w="10000" h="12499">
                <a:moveTo>
                  <a:pt x="10000" y="0"/>
                </a:moveTo>
                <a:cubicBezTo>
                  <a:pt x="7749" y="10088"/>
                  <a:pt x="2849" y="10881"/>
                  <a:pt x="0" y="12499"/>
                </a:cubicBezTo>
              </a:path>
            </a:pathLst>
          </a:custGeom>
          <a:noFill/>
          <a:ln w="12700" cap="flat">
            <a:solidFill>
              <a:schemeClr val="bg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accent1"/>
              </a:solidFill>
            </a:endParaRPr>
          </a:p>
        </p:txBody>
      </p:sp>
      <p:sp>
        <p:nvSpPr>
          <p:cNvPr id="10" name="Freeform 9"/>
          <p:cNvSpPr/>
          <p:nvPr/>
        </p:nvSpPr>
        <p:spPr bwMode="auto">
          <a:xfrm>
            <a:off x="4641951" y="3344969"/>
            <a:ext cx="3328639" cy="1295218"/>
          </a:xfrm>
          <a:custGeom>
            <a:avLst/>
            <a:gdLst>
              <a:gd name="T0" fmla="*/ 5958 w 5958"/>
              <a:gd name="T1" fmla="*/ 0 h 1514"/>
              <a:gd name="T2" fmla="*/ 0 w 5958"/>
              <a:gd name="T3" fmla="*/ 1514 h 1514"/>
              <a:gd name="connsiteX0" fmla="*/ 10000 w 10000"/>
              <a:gd name="connsiteY0" fmla="*/ 0 h 12499"/>
              <a:gd name="connsiteX1" fmla="*/ 0 w 10000"/>
              <a:gd name="connsiteY1" fmla="*/ 12499 h 12499"/>
              <a:gd name="connsiteX0-1" fmla="*/ 10000 w 10000"/>
              <a:gd name="connsiteY0-2" fmla="*/ 0 h 12499"/>
              <a:gd name="connsiteX1-3" fmla="*/ 0 w 10000"/>
              <a:gd name="connsiteY1-4" fmla="*/ 12499 h 12499"/>
              <a:gd name="connsiteX0-5" fmla="*/ 10000 w 10000"/>
              <a:gd name="connsiteY0-6" fmla="*/ 0 h 12499"/>
              <a:gd name="connsiteX1-7" fmla="*/ 0 w 10000"/>
              <a:gd name="connsiteY1-8" fmla="*/ 12499 h 12499"/>
              <a:gd name="connsiteX0-9" fmla="*/ 9829 w 9829"/>
              <a:gd name="connsiteY0-10" fmla="*/ 0 h 17391"/>
              <a:gd name="connsiteX1-11" fmla="*/ 0 w 9829"/>
              <a:gd name="connsiteY1-12" fmla="*/ 17391 h 17391"/>
              <a:gd name="connsiteX0-13" fmla="*/ 7646 w 7646"/>
              <a:gd name="connsiteY0-14" fmla="*/ 0 h 16662"/>
              <a:gd name="connsiteX1-15" fmla="*/ 0 w 7646"/>
              <a:gd name="connsiteY1-16" fmla="*/ 16662 h 16662"/>
              <a:gd name="connsiteX0-17" fmla="*/ 10000 w 10000"/>
              <a:gd name="connsiteY0-18" fmla="*/ 0 h 10000"/>
              <a:gd name="connsiteX1-19" fmla="*/ 0 w 10000"/>
              <a:gd name="connsiteY1-20" fmla="*/ 10000 h 10000"/>
            </a:gdLst>
            <a:ahLst/>
            <a:cxnLst>
              <a:cxn ang="0">
                <a:pos x="connsiteX0-1" y="connsiteY0-2"/>
              </a:cxn>
              <a:cxn ang="0">
                <a:pos x="connsiteX1-3" y="connsiteY1-4"/>
              </a:cxn>
            </a:cxnLst>
            <a:rect l="l" t="t" r="r" b="b"/>
            <a:pathLst>
              <a:path w="10000" h="10000">
                <a:moveTo>
                  <a:pt x="10000" y="0"/>
                </a:moveTo>
                <a:cubicBezTo>
                  <a:pt x="7005" y="3482"/>
                  <a:pt x="4780" y="7487"/>
                  <a:pt x="0" y="10000"/>
                </a:cubicBezTo>
              </a:path>
            </a:pathLst>
          </a:custGeom>
          <a:noFill/>
          <a:ln w="12700" cap="flat">
            <a:solidFill>
              <a:schemeClr val="bg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accent1"/>
              </a:solidFill>
            </a:endParaRPr>
          </a:p>
        </p:txBody>
      </p:sp>
      <p:sp>
        <p:nvSpPr>
          <p:cNvPr id="11" name="Freeform 9"/>
          <p:cNvSpPr/>
          <p:nvPr/>
        </p:nvSpPr>
        <p:spPr bwMode="auto">
          <a:xfrm>
            <a:off x="4577984" y="4672287"/>
            <a:ext cx="3378900" cy="434483"/>
          </a:xfrm>
          <a:custGeom>
            <a:avLst/>
            <a:gdLst>
              <a:gd name="T0" fmla="*/ 5958 w 5958"/>
              <a:gd name="T1" fmla="*/ 0 h 1514"/>
              <a:gd name="T2" fmla="*/ 0 w 5958"/>
              <a:gd name="T3" fmla="*/ 1514 h 1514"/>
              <a:gd name="connsiteX0" fmla="*/ 10000 w 10000"/>
              <a:gd name="connsiteY0" fmla="*/ 0 h 12499"/>
              <a:gd name="connsiteX1" fmla="*/ 0 w 10000"/>
              <a:gd name="connsiteY1" fmla="*/ 12499 h 12499"/>
              <a:gd name="connsiteX0-1" fmla="*/ 10000 w 10000"/>
              <a:gd name="connsiteY0-2" fmla="*/ 0 h 12499"/>
              <a:gd name="connsiteX1-3" fmla="*/ 0 w 10000"/>
              <a:gd name="connsiteY1-4" fmla="*/ 12499 h 12499"/>
              <a:gd name="connsiteX0-5" fmla="*/ 10000 w 10000"/>
              <a:gd name="connsiteY0-6" fmla="*/ 0 h 12499"/>
              <a:gd name="connsiteX1-7" fmla="*/ 0 w 10000"/>
              <a:gd name="connsiteY1-8" fmla="*/ 12499 h 12499"/>
              <a:gd name="connsiteX0-9" fmla="*/ 10000 w 10000"/>
              <a:gd name="connsiteY0-10" fmla="*/ 0 h 11727"/>
              <a:gd name="connsiteX1-11" fmla="*/ 0 w 10000"/>
              <a:gd name="connsiteY1-12" fmla="*/ 11727 h 11727"/>
              <a:gd name="connsiteX0-13" fmla="*/ 7030 w 7030"/>
              <a:gd name="connsiteY0-14" fmla="*/ 8704 h 11526"/>
              <a:gd name="connsiteX1-15" fmla="*/ 0 w 7030"/>
              <a:gd name="connsiteY1-16" fmla="*/ 93 h 11526"/>
              <a:gd name="connsiteX0-17" fmla="*/ 10000 w 10000"/>
              <a:gd name="connsiteY0-18" fmla="*/ 7471 h 10584"/>
              <a:gd name="connsiteX1-19" fmla="*/ 0 w 10000"/>
              <a:gd name="connsiteY1-20" fmla="*/ 0 h 10584"/>
              <a:gd name="connsiteX0-21" fmla="*/ 10000 w 10000"/>
              <a:gd name="connsiteY0-22" fmla="*/ 7471 h 7513"/>
              <a:gd name="connsiteX1-23" fmla="*/ 0 w 10000"/>
              <a:gd name="connsiteY1-24" fmla="*/ 0 h 7513"/>
              <a:gd name="connsiteX0-25" fmla="*/ 10000 w 10000"/>
              <a:gd name="connsiteY0-26" fmla="*/ 9944 h 9989"/>
              <a:gd name="connsiteX1-27" fmla="*/ 0 w 10000"/>
              <a:gd name="connsiteY1-28" fmla="*/ 0 h 9989"/>
            </a:gdLst>
            <a:ahLst/>
            <a:cxnLst>
              <a:cxn ang="0">
                <a:pos x="connsiteX0-1" y="connsiteY0-2"/>
              </a:cxn>
              <a:cxn ang="0">
                <a:pos x="connsiteX1-3" y="connsiteY1-4"/>
              </a:cxn>
            </a:cxnLst>
            <a:rect l="l" t="t" r="r" b="b"/>
            <a:pathLst>
              <a:path w="10000" h="9989">
                <a:moveTo>
                  <a:pt x="10000" y="9944"/>
                </a:moveTo>
                <a:cubicBezTo>
                  <a:pt x="6067" y="10594"/>
                  <a:pt x="3119" y="4077"/>
                  <a:pt x="0" y="0"/>
                </a:cubicBezTo>
              </a:path>
            </a:pathLst>
          </a:custGeom>
          <a:noFill/>
          <a:ln w="12700" cap="flat">
            <a:solidFill>
              <a:schemeClr val="bg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accent1"/>
              </a:solidFill>
            </a:endParaRPr>
          </a:p>
        </p:txBody>
      </p:sp>
      <p:sp>
        <p:nvSpPr>
          <p:cNvPr id="12" name="矩形 11"/>
          <p:cNvSpPr/>
          <p:nvPr/>
        </p:nvSpPr>
        <p:spPr>
          <a:xfrm>
            <a:off x="7525179" y="2118803"/>
            <a:ext cx="1525530" cy="369332"/>
          </a:xfrm>
          <a:prstGeom prst="rect">
            <a:avLst/>
          </a:prstGeom>
        </p:spPr>
        <p:txBody>
          <a:bodyPr wrap="square">
            <a:spAutoFit/>
          </a:bodyPr>
          <a:lstStyle/>
          <a:p>
            <a:r>
              <a:rPr lang="zh-CN" altLang="en-US" b="1" dirty="0" smtClean="0">
                <a:solidFill>
                  <a:schemeClr val="tx2"/>
                </a:solidFill>
                <a:ea typeface="微软雅黑" panose="020B0503020204020204" pitchFamily="34" charset="-122"/>
              </a:rPr>
              <a:t>四季卖果子</a:t>
            </a:r>
            <a:endParaRPr lang="zh-CN" altLang="en-US" b="1" dirty="0">
              <a:solidFill>
                <a:schemeClr val="tx2"/>
              </a:solidFill>
              <a:ea typeface="微软雅黑" panose="020B0503020204020204" pitchFamily="34" charset="-122"/>
            </a:endParaRPr>
          </a:p>
        </p:txBody>
      </p:sp>
      <p:sp>
        <p:nvSpPr>
          <p:cNvPr id="13" name="Freeform 11"/>
          <p:cNvSpPr>
            <a:spLocks noEditPoints="1"/>
          </p:cNvSpPr>
          <p:nvPr/>
        </p:nvSpPr>
        <p:spPr bwMode="auto">
          <a:xfrm>
            <a:off x="6035010" y="2075723"/>
            <a:ext cx="1355898" cy="1195668"/>
          </a:xfrm>
          <a:custGeom>
            <a:avLst/>
            <a:gdLst>
              <a:gd name="T0" fmla="*/ 24 w 1874"/>
              <a:gd name="T1" fmla="*/ 706 h 1645"/>
              <a:gd name="T2" fmla="*/ 219 w 1874"/>
              <a:gd name="T3" fmla="*/ 899 h 1645"/>
              <a:gd name="T4" fmla="*/ 219 w 1874"/>
              <a:gd name="T5" fmla="*/ 695 h 1645"/>
              <a:gd name="T6" fmla="*/ 346 w 1874"/>
              <a:gd name="T7" fmla="*/ 630 h 1645"/>
              <a:gd name="T8" fmla="*/ 322 w 1874"/>
              <a:gd name="T9" fmla="*/ 727 h 1645"/>
              <a:gd name="T10" fmla="*/ 468 w 1874"/>
              <a:gd name="T11" fmla="*/ 1179 h 1645"/>
              <a:gd name="T12" fmla="*/ 754 w 1874"/>
              <a:gd name="T13" fmla="*/ 1484 h 1645"/>
              <a:gd name="T14" fmla="*/ 804 w 1874"/>
              <a:gd name="T15" fmla="*/ 1584 h 1645"/>
              <a:gd name="T16" fmla="*/ 552 w 1874"/>
              <a:gd name="T17" fmla="*/ 1250 h 1645"/>
              <a:gd name="T18" fmla="*/ 844 w 1874"/>
              <a:gd name="T19" fmla="*/ 980 h 1645"/>
              <a:gd name="T20" fmla="*/ 1168 w 1874"/>
              <a:gd name="T21" fmla="*/ 876 h 1645"/>
              <a:gd name="T22" fmla="*/ 1072 w 1874"/>
              <a:gd name="T23" fmla="*/ 611 h 1645"/>
              <a:gd name="T24" fmla="*/ 614 w 1874"/>
              <a:gd name="T25" fmla="*/ 475 h 1645"/>
              <a:gd name="T26" fmla="*/ 234 w 1874"/>
              <a:gd name="T27" fmla="*/ 529 h 1645"/>
              <a:gd name="T28" fmla="*/ 1216 w 1874"/>
              <a:gd name="T29" fmla="*/ 1071 h 1645"/>
              <a:gd name="T30" fmla="*/ 1209 w 1874"/>
              <a:gd name="T31" fmla="*/ 834 h 1645"/>
              <a:gd name="T32" fmla="*/ 1186 w 1874"/>
              <a:gd name="T33" fmla="*/ 842 h 1645"/>
              <a:gd name="T34" fmla="*/ 222 w 1874"/>
              <a:gd name="T35" fmla="*/ 1178 h 1645"/>
              <a:gd name="T36" fmla="*/ 234 w 1874"/>
              <a:gd name="T37" fmla="*/ 1645 h 1645"/>
              <a:gd name="T38" fmla="*/ 305 w 1874"/>
              <a:gd name="T39" fmla="*/ 1241 h 1645"/>
              <a:gd name="T40" fmla="*/ 405 w 1874"/>
              <a:gd name="T41" fmla="*/ 1004 h 1645"/>
              <a:gd name="T42" fmla="*/ 325 w 1874"/>
              <a:gd name="T43" fmla="*/ 1025 h 1645"/>
              <a:gd name="T44" fmla="*/ 1284 w 1874"/>
              <a:gd name="T45" fmla="*/ 1053 h 1645"/>
              <a:gd name="T46" fmla="*/ 1320 w 1874"/>
              <a:gd name="T47" fmla="*/ 1645 h 1645"/>
              <a:gd name="T48" fmla="*/ 1397 w 1874"/>
              <a:gd name="T49" fmla="*/ 1029 h 1645"/>
              <a:gd name="T50" fmla="*/ 1739 w 1874"/>
              <a:gd name="T51" fmla="*/ 1229 h 1645"/>
              <a:gd name="T52" fmla="*/ 1692 w 1874"/>
              <a:gd name="T53" fmla="*/ 844 h 1645"/>
              <a:gd name="T54" fmla="*/ 1233 w 1874"/>
              <a:gd name="T55" fmla="*/ 1041 h 1645"/>
              <a:gd name="T56" fmla="*/ 1667 w 1874"/>
              <a:gd name="T57" fmla="*/ 953 h 1645"/>
              <a:gd name="T58" fmla="*/ 1618 w 1874"/>
              <a:gd name="T59" fmla="*/ 1286 h 1645"/>
              <a:gd name="T60" fmla="*/ 1602 w 1874"/>
              <a:gd name="T61" fmla="*/ 394 h 1645"/>
              <a:gd name="T62" fmla="*/ 1577 w 1874"/>
              <a:gd name="T63" fmla="*/ 307 h 1645"/>
              <a:gd name="T64" fmla="*/ 1704 w 1874"/>
              <a:gd name="T65" fmla="*/ 77 h 1645"/>
              <a:gd name="T66" fmla="*/ 1334 w 1874"/>
              <a:gd name="T67" fmla="*/ 243 h 1645"/>
              <a:gd name="T68" fmla="*/ 1600 w 1874"/>
              <a:gd name="T69" fmla="*/ 59 h 1645"/>
              <a:gd name="T70" fmla="*/ 1543 w 1874"/>
              <a:gd name="T71" fmla="*/ 5 h 1645"/>
              <a:gd name="T72" fmla="*/ 1097 w 1874"/>
              <a:gd name="T73" fmla="*/ 512 h 1645"/>
              <a:gd name="T74" fmla="*/ 1724 w 1874"/>
              <a:gd name="T75" fmla="*/ 114 h 1645"/>
              <a:gd name="T76" fmla="*/ 1722 w 1874"/>
              <a:gd name="T77" fmla="*/ 76 h 1645"/>
              <a:gd name="T78" fmla="*/ 1751 w 1874"/>
              <a:gd name="T79" fmla="*/ 496 h 1645"/>
              <a:gd name="T80" fmla="*/ 1801 w 1874"/>
              <a:gd name="T81" fmla="*/ 546 h 1645"/>
              <a:gd name="T82" fmla="*/ 1709 w 1874"/>
              <a:gd name="T83" fmla="*/ 556 h 1645"/>
              <a:gd name="T84" fmla="*/ 1688 w 1874"/>
              <a:gd name="T85" fmla="*/ 528 h 1645"/>
              <a:gd name="T86" fmla="*/ 1659 w 1874"/>
              <a:gd name="T87" fmla="*/ 429 h 1645"/>
              <a:gd name="T88" fmla="*/ 1728 w 1874"/>
              <a:gd name="T89" fmla="*/ 416 h 1645"/>
              <a:gd name="T90" fmla="*/ 1682 w 1874"/>
              <a:gd name="T91" fmla="*/ 425 h 1645"/>
              <a:gd name="T92" fmla="*/ 1751 w 1874"/>
              <a:gd name="T93" fmla="*/ 486 h 1645"/>
              <a:gd name="T94" fmla="*/ 1725 w 1874"/>
              <a:gd name="T95" fmla="*/ 125 h 1645"/>
              <a:gd name="T96" fmla="*/ 1800 w 1874"/>
              <a:gd name="T97" fmla="*/ 266 h 1645"/>
              <a:gd name="T98" fmla="*/ 1824 w 1874"/>
              <a:gd name="T99" fmla="*/ 382 h 1645"/>
              <a:gd name="T100" fmla="*/ 1657 w 1874"/>
              <a:gd name="T101" fmla="*/ 422 h 1645"/>
              <a:gd name="T102" fmla="*/ 1698 w 1874"/>
              <a:gd name="T103" fmla="*/ 558 h 1645"/>
              <a:gd name="T104" fmla="*/ 1153 w 1874"/>
              <a:gd name="T105" fmla="*/ 648 h 1645"/>
              <a:gd name="T106" fmla="*/ 1602 w 1874"/>
              <a:gd name="T107" fmla="*/ 618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4" h="1645">
                <a:moveTo>
                  <a:pt x="27" y="680"/>
                </a:moveTo>
                <a:lnTo>
                  <a:pt x="25" y="697"/>
                </a:lnTo>
                <a:lnTo>
                  <a:pt x="24" y="697"/>
                </a:lnTo>
                <a:cubicBezTo>
                  <a:pt x="24" y="700"/>
                  <a:pt x="24" y="703"/>
                  <a:pt x="24" y="706"/>
                </a:cubicBezTo>
                <a:lnTo>
                  <a:pt x="24" y="1021"/>
                </a:lnTo>
                <a:cubicBezTo>
                  <a:pt x="24" y="1043"/>
                  <a:pt x="14" y="1062"/>
                  <a:pt x="0" y="1075"/>
                </a:cubicBezTo>
                <a:cubicBezTo>
                  <a:pt x="46" y="1069"/>
                  <a:pt x="93" y="1063"/>
                  <a:pt x="140" y="1056"/>
                </a:cubicBezTo>
                <a:cubicBezTo>
                  <a:pt x="188" y="1020"/>
                  <a:pt x="219" y="963"/>
                  <a:pt x="219" y="899"/>
                </a:cubicBezTo>
                <a:lnTo>
                  <a:pt x="219" y="717"/>
                </a:lnTo>
                <a:lnTo>
                  <a:pt x="219" y="717"/>
                </a:lnTo>
                <a:lnTo>
                  <a:pt x="220" y="696"/>
                </a:lnTo>
                <a:lnTo>
                  <a:pt x="219" y="695"/>
                </a:lnTo>
                <a:lnTo>
                  <a:pt x="219" y="679"/>
                </a:lnTo>
                <a:cubicBezTo>
                  <a:pt x="219" y="634"/>
                  <a:pt x="261" y="599"/>
                  <a:pt x="305" y="607"/>
                </a:cubicBezTo>
                <a:lnTo>
                  <a:pt x="353" y="616"/>
                </a:lnTo>
                <a:cubicBezTo>
                  <a:pt x="351" y="621"/>
                  <a:pt x="348" y="626"/>
                  <a:pt x="346" y="630"/>
                </a:cubicBezTo>
                <a:lnTo>
                  <a:pt x="346" y="631"/>
                </a:lnTo>
                <a:cubicBezTo>
                  <a:pt x="335" y="656"/>
                  <a:pt x="328" y="681"/>
                  <a:pt x="324" y="706"/>
                </a:cubicBezTo>
                <a:lnTo>
                  <a:pt x="324" y="706"/>
                </a:lnTo>
                <a:lnTo>
                  <a:pt x="322" y="727"/>
                </a:lnTo>
                <a:lnTo>
                  <a:pt x="322" y="728"/>
                </a:lnTo>
                <a:cubicBezTo>
                  <a:pt x="314" y="840"/>
                  <a:pt x="375" y="936"/>
                  <a:pt x="416" y="991"/>
                </a:cubicBezTo>
                <a:lnTo>
                  <a:pt x="416" y="991"/>
                </a:lnTo>
                <a:cubicBezTo>
                  <a:pt x="462" y="1057"/>
                  <a:pt x="505" y="1091"/>
                  <a:pt x="468" y="1179"/>
                </a:cubicBezTo>
                <a:cubicBezTo>
                  <a:pt x="447" y="1228"/>
                  <a:pt x="426" y="1277"/>
                  <a:pt x="426" y="1277"/>
                </a:cubicBezTo>
                <a:lnTo>
                  <a:pt x="706" y="1446"/>
                </a:lnTo>
                <a:lnTo>
                  <a:pt x="740" y="1455"/>
                </a:lnTo>
                <a:lnTo>
                  <a:pt x="754" y="1484"/>
                </a:lnTo>
                <a:lnTo>
                  <a:pt x="754" y="1485"/>
                </a:lnTo>
                <a:lnTo>
                  <a:pt x="729" y="1528"/>
                </a:lnTo>
                <a:lnTo>
                  <a:pt x="802" y="1588"/>
                </a:lnTo>
                <a:lnTo>
                  <a:pt x="804" y="1584"/>
                </a:lnTo>
                <a:cubicBezTo>
                  <a:pt x="821" y="1555"/>
                  <a:pt x="827" y="1508"/>
                  <a:pt x="816" y="1479"/>
                </a:cubicBezTo>
                <a:lnTo>
                  <a:pt x="805" y="1453"/>
                </a:lnTo>
                <a:cubicBezTo>
                  <a:pt x="798" y="1436"/>
                  <a:pt x="786" y="1420"/>
                  <a:pt x="770" y="1409"/>
                </a:cubicBezTo>
                <a:lnTo>
                  <a:pt x="552" y="1250"/>
                </a:lnTo>
                <a:lnTo>
                  <a:pt x="653" y="1131"/>
                </a:lnTo>
                <a:cubicBezTo>
                  <a:pt x="684" y="1094"/>
                  <a:pt x="708" y="1053"/>
                  <a:pt x="725" y="1008"/>
                </a:cubicBezTo>
                <a:lnTo>
                  <a:pt x="774" y="980"/>
                </a:lnTo>
                <a:lnTo>
                  <a:pt x="844" y="980"/>
                </a:lnTo>
                <a:cubicBezTo>
                  <a:pt x="904" y="998"/>
                  <a:pt x="973" y="1019"/>
                  <a:pt x="973" y="1019"/>
                </a:cubicBezTo>
                <a:cubicBezTo>
                  <a:pt x="1019" y="1033"/>
                  <a:pt x="1068" y="1041"/>
                  <a:pt x="1116" y="1041"/>
                </a:cubicBezTo>
                <a:lnTo>
                  <a:pt x="1172" y="1041"/>
                </a:lnTo>
                <a:cubicBezTo>
                  <a:pt x="1172" y="1027"/>
                  <a:pt x="1168" y="876"/>
                  <a:pt x="1168" y="876"/>
                </a:cubicBezTo>
                <a:cubicBezTo>
                  <a:pt x="1151" y="785"/>
                  <a:pt x="1115" y="716"/>
                  <a:pt x="1079" y="627"/>
                </a:cubicBezTo>
                <a:lnTo>
                  <a:pt x="1078" y="627"/>
                </a:lnTo>
                <a:lnTo>
                  <a:pt x="1072" y="611"/>
                </a:lnTo>
                <a:lnTo>
                  <a:pt x="1072" y="611"/>
                </a:lnTo>
                <a:lnTo>
                  <a:pt x="1032" y="512"/>
                </a:lnTo>
                <a:lnTo>
                  <a:pt x="874" y="512"/>
                </a:lnTo>
                <a:cubicBezTo>
                  <a:pt x="874" y="512"/>
                  <a:pt x="700" y="486"/>
                  <a:pt x="674" y="481"/>
                </a:cubicBezTo>
                <a:cubicBezTo>
                  <a:pt x="655" y="477"/>
                  <a:pt x="635" y="475"/>
                  <a:pt x="614" y="475"/>
                </a:cubicBezTo>
                <a:cubicBezTo>
                  <a:pt x="612" y="475"/>
                  <a:pt x="609" y="475"/>
                  <a:pt x="607" y="476"/>
                </a:cubicBezTo>
                <a:cubicBezTo>
                  <a:pt x="606" y="476"/>
                  <a:pt x="604" y="476"/>
                  <a:pt x="603" y="476"/>
                </a:cubicBezTo>
                <a:cubicBezTo>
                  <a:pt x="524" y="476"/>
                  <a:pt x="453" y="507"/>
                  <a:pt x="401" y="557"/>
                </a:cubicBezTo>
                <a:lnTo>
                  <a:pt x="234" y="529"/>
                </a:lnTo>
                <a:cubicBezTo>
                  <a:pt x="133" y="511"/>
                  <a:pt x="40" y="582"/>
                  <a:pt x="26" y="680"/>
                </a:cubicBezTo>
                <a:lnTo>
                  <a:pt x="27" y="680"/>
                </a:lnTo>
                <a:close/>
                <a:moveTo>
                  <a:pt x="1190" y="1071"/>
                </a:moveTo>
                <a:lnTo>
                  <a:pt x="1216" y="1071"/>
                </a:lnTo>
                <a:lnTo>
                  <a:pt x="1216" y="859"/>
                </a:lnTo>
                <a:lnTo>
                  <a:pt x="1602" y="772"/>
                </a:lnTo>
                <a:lnTo>
                  <a:pt x="1608" y="744"/>
                </a:lnTo>
                <a:lnTo>
                  <a:pt x="1209" y="834"/>
                </a:lnTo>
                <a:lnTo>
                  <a:pt x="1076" y="504"/>
                </a:lnTo>
                <a:lnTo>
                  <a:pt x="1047" y="504"/>
                </a:lnTo>
                <a:lnTo>
                  <a:pt x="1182" y="836"/>
                </a:lnTo>
                <a:lnTo>
                  <a:pt x="1186" y="842"/>
                </a:lnTo>
                <a:cubicBezTo>
                  <a:pt x="1191" y="917"/>
                  <a:pt x="1190" y="992"/>
                  <a:pt x="1190" y="1071"/>
                </a:cubicBezTo>
                <a:close/>
                <a:moveTo>
                  <a:pt x="295" y="1099"/>
                </a:moveTo>
                <a:cubicBezTo>
                  <a:pt x="277" y="1130"/>
                  <a:pt x="252" y="1156"/>
                  <a:pt x="223" y="1177"/>
                </a:cubicBezTo>
                <a:lnTo>
                  <a:pt x="222" y="1178"/>
                </a:lnTo>
                <a:lnTo>
                  <a:pt x="200" y="1549"/>
                </a:lnTo>
                <a:lnTo>
                  <a:pt x="212" y="1598"/>
                </a:lnTo>
                <a:lnTo>
                  <a:pt x="234" y="1598"/>
                </a:lnTo>
                <a:lnTo>
                  <a:pt x="234" y="1645"/>
                </a:lnTo>
                <a:lnTo>
                  <a:pt x="324" y="1645"/>
                </a:lnTo>
                <a:cubicBezTo>
                  <a:pt x="324" y="1613"/>
                  <a:pt x="309" y="1581"/>
                  <a:pt x="285" y="1560"/>
                </a:cubicBezTo>
                <a:lnTo>
                  <a:pt x="263" y="1543"/>
                </a:lnTo>
                <a:lnTo>
                  <a:pt x="305" y="1241"/>
                </a:lnTo>
                <a:lnTo>
                  <a:pt x="463" y="1147"/>
                </a:lnTo>
                <a:cubicBezTo>
                  <a:pt x="471" y="1121"/>
                  <a:pt x="470" y="1101"/>
                  <a:pt x="448" y="1065"/>
                </a:cubicBezTo>
                <a:lnTo>
                  <a:pt x="437" y="1048"/>
                </a:lnTo>
                <a:cubicBezTo>
                  <a:pt x="424" y="1031"/>
                  <a:pt x="417" y="1022"/>
                  <a:pt x="405" y="1004"/>
                </a:cubicBezTo>
                <a:cubicBezTo>
                  <a:pt x="387" y="980"/>
                  <a:pt x="355" y="936"/>
                  <a:pt x="332" y="879"/>
                </a:cubicBezTo>
                <a:cubicBezTo>
                  <a:pt x="332" y="919"/>
                  <a:pt x="332" y="956"/>
                  <a:pt x="332" y="967"/>
                </a:cubicBezTo>
                <a:cubicBezTo>
                  <a:pt x="332" y="980"/>
                  <a:pt x="331" y="993"/>
                  <a:pt x="329" y="1005"/>
                </a:cubicBezTo>
                <a:cubicBezTo>
                  <a:pt x="328" y="1012"/>
                  <a:pt x="327" y="1019"/>
                  <a:pt x="325" y="1025"/>
                </a:cubicBezTo>
                <a:cubicBezTo>
                  <a:pt x="326" y="1025"/>
                  <a:pt x="310" y="1075"/>
                  <a:pt x="295" y="1099"/>
                </a:cubicBezTo>
                <a:close/>
                <a:moveTo>
                  <a:pt x="1329" y="1045"/>
                </a:moveTo>
                <a:cubicBezTo>
                  <a:pt x="1323" y="1046"/>
                  <a:pt x="1317" y="1047"/>
                  <a:pt x="1311" y="1049"/>
                </a:cubicBezTo>
                <a:cubicBezTo>
                  <a:pt x="1302" y="1050"/>
                  <a:pt x="1293" y="1052"/>
                  <a:pt x="1284" y="1053"/>
                </a:cubicBezTo>
                <a:lnTo>
                  <a:pt x="1280" y="1490"/>
                </a:lnTo>
                <a:lnTo>
                  <a:pt x="1294" y="1569"/>
                </a:lnTo>
                <a:lnTo>
                  <a:pt x="1320" y="1588"/>
                </a:lnTo>
                <a:lnTo>
                  <a:pt x="1320" y="1645"/>
                </a:lnTo>
                <a:lnTo>
                  <a:pt x="1409" y="1645"/>
                </a:lnTo>
                <a:cubicBezTo>
                  <a:pt x="1409" y="1611"/>
                  <a:pt x="1398" y="1581"/>
                  <a:pt x="1364" y="1561"/>
                </a:cubicBezTo>
                <a:lnTo>
                  <a:pt x="1351" y="1518"/>
                </a:lnTo>
                <a:lnTo>
                  <a:pt x="1397" y="1029"/>
                </a:lnTo>
                <a:lnTo>
                  <a:pt x="1329" y="1045"/>
                </a:lnTo>
                <a:close/>
                <a:moveTo>
                  <a:pt x="1627" y="1287"/>
                </a:moveTo>
                <a:cubicBezTo>
                  <a:pt x="1660" y="1287"/>
                  <a:pt x="1701" y="1270"/>
                  <a:pt x="1721" y="1248"/>
                </a:cubicBezTo>
                <a:lnTo>
                  <a:pt x="1739" y="1229"/>
                </a:lnTo>
                <a:cubicBezTo>
                  <a:pt x="1753" y="1217"/>
                  <a:pt x="1765" y="1203"/>
                  <a:pt x="1773" y="1186"/>
                </a:cubicBezTo>
                <a:lnTo>
                  <a:pt x="1776" y="1179"/>
                </a:lnTo>
                <a:lnTo>
                  <a:pt x="1776" y="929"/>
                </a:lnTo>
                <a:cubicBezTo>
                  <a:pt x="1776" y="882"/>
                  <a:pt x="1738" y="844"/>
                  <a:pt x="1692" y="844"/>
                </a:cubicBezTo>
                <a:lnTo>
                  <a:pt x="1560" y="844"/>
                </a:lnTo>
                <a:cubicBezTo>
                  <a:pt x="1569" y="828"/>
                  <a:pt x="1576" y="811"/>
                  <a:pt x="1582" y="794"/>
                </a:cubicBezTo>
                <a:lnTo>
                  <a:pt x="1233" y="873"/>
                </a:lnTo>
                <a:lnTo>
                  <a:pt x="1233" y="1041"/>
                </a:lnTo>
                <a:lnTo>
                  <a:pt x="1235" y="1041"/>
                </a:lnTo>
                <a:cubicBezTo>
                  <a:pt x="1260" y="1041"/>
                  <a:pt x="1284" y="1038"/>
                  <a:pt x="1307" y="1034"/>
                </a:cubicBezTo>
                <a:cubicBezTo>
                  <a:pt x="1313" y="1032"/>
                  <a:pt x="1319" y="1031"/>
                  <a:pt x="1324" y="1030"/>
                </a:cubicBezTo>
                <a:lnTo>
                  <a:pt x="1667" y="953"/>
                </a:lnTo>
                <a:lnTo>
                  <a:pt x="1711" y="1175"/>
                </a:lnTo>
                <a:lnTo>
                  <a:pt x="1687" y="1196"/>
                </a:lnTo>
                <a:lnTo>
                  <a:pt x="1637" y="1194"/>
                </a:lnTo>
                <a:lnTo>
                  <a:pt x="1618" y="1286"/>
                </a:lnTo>
                <a:lnTo>
                  <a:pt x="1622" y="1287"/>
                </a:lnTo>
                <a:cubicBezTo>
                  <a:pt x="1624" y="1287"/>
                  <a:pt x="1625" y="1287"/>
                  <a:pt x="1627" y="1287"/>
                </a:cubicBezTo>
                <a:close/>
                <a:moveTo>
                  <a:pt x="1602" y="599"/>
                </a:moveTo>
                <a:lnTo>
                  <a:pt x="1602" y="394"/>
                </a:lnTo>
                <a:cubicBezTo>
                  <a:pt x="1579" y="372"/>
                  <a:pt x="1564" y="341"/>
                  <a:pt x="1564" y="306"/>
                </a:cubicBezTo>
                <a:cubicBezTo>
                  <a:pt x="1565" y="276"/>
                  <a:pt x="1576" y="247"/>
                  <a:pt x="1598" y="225"/>
                </a:cubicBezTo>
                <a:lnTo>
                  <a:pt x="1607" y="234"/>
                </a:lnTo>
                <a:cubicBezTo>
                  <a:pt x="1588" y="253"/>
                  <a:pt x="1578" y="279"/>
                  <a:pt x="1577" y="307"/>
                </a:cubicBezTo>
                <a:cubicBezTo>
                  <a:pt x="1577" y="335"/>
                  <a:pt x="1588" y="361"/>
                  <a:pt x="1608" y="381"/>
                </a:cubicBezTo>
                <a:cubicBezTo>
                  <a:pt x="1623" y="397"/>
                  <a:pt x="1643" y="407"/>
                  <a:pt x="1664" y="410"/>
                </a:cubicBezTo>
                <a:lnTo>
                  <a:pt x="1727" y="399"/>
                </a:lnTo>
                <a:lnTo>
                  <a:pt x="1704" y="77"/>
                </a:lnTo>
                <a:lnTo>
                  <a:pt x="1713" y="77"/>
                </a:lnTo>
                <a:lnTo>
                  <a:pt x="1605" y="77"/>
                </a:lnTo>
                <a:lnTo>
                  <a:pt x="1600" y="77"/>
                </a:lnTo>
                <a:cubicBezTo>
                  <a:pt x="1487" y="78"/>
                  <a:pt x="1384" y="142"/>
                  <a:pt x="1334" y="243"/>
                </a:cubicBezTo>
                <a:lnTo>
                  <a:pt x="1256" y="512"/>
                </a:lnTo>
                <a:lnTo>
                  <a:pt x="1238" y="512"/>
                </a:lnTo>
                <a:lnTo>
                  <a:pt x="1319" y="236"/>
                </a:lnTo>
                <a:cubicBezTo>
                  <a:pt x="1372" y="128"/>
                  <a:pt x="1480" y="60"/>
                  <a:pt x="1600" y="59"/>
                </a:cubicBezTo>
                <a:lnTo>
                  <a:pt x="1768" y="59"/>
                </a:lnTo>
                <a:lnTo>
                  <a:pt x="1824" y="0"/>
                </a:lnTo>
                <a:lnTo>
                  <a:pt x="1600" y="0"/>
                </a:lnTo>
                <a:lnTo>
                  <a:pt x="1543" y="5"/>
                </a:lnTo>
                <a:cubicBezTo>
                  <a:pt x="1493" y="13"/>
                  <a:pt x="1446" y="31"/>
                  <a:pt x="1403" y="57"/>
                </a:cubicBezTo>
                <a:cubicBezTo>
                  <a:pt x="1344" y="94"/>
                  <a:pt x="1296" y="147"/>
                  <a:pt x="1266" y="209"/>
                </a:cubicBezTo>
                <a:lnTo>
                  <a:pt x="1174" y="512"/>
                </a:lnTo>
                <a:lnTo>
                  <a:pt x="1097" y="512"/>
                </a:lnTo>
                <a:lnTo>
                  <a:pt x="1144" y="626"/>
                </a:lnTo>
                <a:cubicBezTo>
                  <a:pt x="1321" y="703"/>
                  <a:pt x="1497" y="648"/>
                  <a:pt x="1602" y="599"/>
                </a:cubicBezTo>
                <a:close/>
                <a:moveTo>
                  <a:pt x="1722" y="76"/>
                </a:moveTo>
                <a:lnTo>
                  <a:pt x="1724" y="114"/>
                </a:lnTo>
                <a:lnTo>
                  <a:pt x="1809" y="133"/>
                </a:lnTo>
                <a:lnTo>
                  <a:pt x="1874" y="45"/>
                </a:lnTo>
                <a:lnTo>
                  <a:pt x="1721" y="76"/>
                </a:lnTo>
                <a:lnTo>
                  <a:pt x="1722" y="76"/>
                </a:lnTo>
                <a:close/>
                <a:moveTo>
                  <a:pt x="1801" y="546"/>
                </a:moveTo>
                <a:cubicBezTo>
                  <a:pt x="1815" y="534"/>
                  <a:pt x="1824" y="517"/>
                  <a:pt x="1824" y="498"/>
                </a:cubicBezTo>
                <a:lnTo>
                  <a:pt x="1824" y="483"/>
                </a:lnTo>
                <a:lnTo>
                  <a:pt x="1751" y="496"/>
                </a:lnTo>
                <a:lnTo>
                  <a:pt x="1752" y="513"/>
                </a:lnTo>
                <a:lnTo>
                  <a:pt x="1724" y="565"/>
                </a:lnTo>
                <a:cubicBezTo>
                  <a:pt x="1741" y="573"/>
                  <a:pt x="1765" y="574"/>
                  <a:pt x="1781" y="561"/>
                </a:cubicBezTo>
                <a:lnTo>
                  <a:pt x="1801" y="546"/>
                </a:lnTo>
                <a:close/>
                <a:moveTo>
                  <a:pt x="1688" y="528"/>
                </a:moveTo>
                <a:lnTo>
                  <a:pt x="1704" y="551"/>
                </a:lnTo>
                <a:lnTo>
                  <a:pt x="1704" y="551"/>
                </a:lnTo>
                <a:cubicBezTo>
                  <a:pt x="1705" y="553"/>
                  <a:pt x="1707" y="554"/>
                  <a:pt x="1709" y="556"/>
                </a:cubicBezTo>
                <a:lnTo>
                  <a:pt x="1735" y="509"/>
                </a:lnTo>
                <a:lnTo>
                  <a:pt x="1734" y="499"/>
                </a:lnTo>
                <a:lnTo>
                  <a:pt x="1687" y="508"/>
                </a:lnTo>
                <a:cubicBezTo>
                  <a:pt x="1685" y="515"/>
                  <a:pt x="1684" y="523"/>
                  <a:pt x="1688" y="528"/>
                </a:cubicBezTo>
                <a:close/>
                <a:moveTo>
                  <a:pt x="1682" y="425"/>
                </a:moveTo>
                <a:lnTo>
                  <a:pt x="1681" y="425"/>
                </a:lnTo>
                <a:cubicBezTo>
                  <a:pt x="1681" y="425"/>
                  <a:pt x="1681" y="425"/>
                  <a:pt x="1681" y="425"/>
                </a:cubicBezTo>
                <a:lnTo>
                  <a:pt x="1659" y="429"/>
                </a:lnTo>
                <a:lnTo>
                  <a:pt x="1691" y="497"/>
                </a:lnTo>
                <a:lnTo>
                  <a:pt x="1691" y="497"/>
                </a:lnTo>
                <a:lnTo>
                  <a:pt x="1733" y="489"/>
                </a:lnTo>
                <a:lnTo>
                  <a:pt x="1728" y="416"/>
                </a:lnTo>
                <a:lnTo>
                  <a:pt x="1700" y="421"/>
                </a:lnTo>
                <a:lnTo>
                  <a:pt x="1724" y="478"/>
                </a:lnTo>
                <a:lnTo>
                  <a:pt x="1686" y="425"/>
                </a:lnTo>
                <a:cubicBezTo>
                  <a:pt x="1685" y="425"/>
                  <a:pt x="1683" y="425"/>
                  <a:pt x="1682" y="425"/>
                </a:cubicBezTo>
                <a:close/>
                <a:moveTo>
                  <a:pt x="1824" y="473"/>
                </a:moveTo>
                <a:lnTo>
                  <a:pt x="1824" y="399"/>
                </a:lnTo>
                <a:lnTo>
                  <a:pt x="1745" y="413"/>
                </a:lnTo>
                <a:lnTo>
                  <a:pt x="1751" y="486"/>
                </a:lnTo>
                <a:lnTo>
                  <a:pt x="1824" y="473"/>
                </a:lnTo>
                <a:close/>
                <a:moveTo>
                  <a:pt x="1824" y="187"/>
                </a:moveTo>
                <a:cubicBezTo>
                  <a:pt x="1824" y="172"/>
                  <a:pt x="1821" y="158"/>
                  <a:pt x="1815" y="145"/>
                </a:cubicBezTo>
                <a:lnTo>
                  <a:pt x="1725" y="125"/>
                </a:lnTo>
                <a:lnTo>
                  <a:pt x="1731" y="207"/>
                </a:lnTo>
                <a:lnTo>
                  <a:pt x="1761" y="207"/>
                </a:lnTo>
                <a:cubicBezTo>
                  <a:pt x="1783" y="207"/>
                  <a:pt x="1800" y="224"/>
                  <a:pt x="1800" y="246"/>
                </a:cubicBezTo>
                <a:lnTo>
                  <a:pt x="1800" y="266"/>
                </a:lnTo>
                <a:cubicBezTo>
                  <a:pt x="1800" y="287"/>
                  <a:pt x="1783" y="304"/>
                  <a:pt x="1761" y="304"/>
                </a:cubicBezTo>
                <a:lnTo>
                  <a:pt x="1738" y="304"/>
                </a:lnTo>
                <a:lnTo>
                  <a:pt x="1744" y="396"/>
                </a:lnTo>
                <a:lnTo>
                  <a:pt x="1824" y="382"/>
                </a:lnTo>
                <a:lnTo>
                  <a:pt x="1824" y="187"/>
                </a:lnTo>
                <a:close/>
                <a:moveTo>
                  <a:pt x="1656" y="422"/>
                </a:moveTo>
                <a:lnTo>
                  <a:pt x="1657" y="423"/>
                </a:lnTo>
                <a:lnTo>
                  <a:pt x="1657" y="422"/>
                </a:lnTo>
                <a:cubicBezTo>
                  <a:pt x="1656" y="422"/>
                  <a:pt x="1656" y="422"/>
                  <a:pt x="1656" y="422"/>
                </a:cubicBezTo>
                <a:close/>
                <a:moveTo>
                  <a:pt x="1610" y="615"/>
                </a:moveTo>
                <a:cubicBezTo>
                  <a:pt x="1656" y="593"/>
                  <a:pt x="1688" y="572"/>
                  <a:pt x="1702" y="563"/>
                </a:cubicBezTo>
                <a:cubicBezTo>
                  <a:pt x="1701" y="561"/>
                  <a:pt x="1700" y="559"/>
                  <a:pt x="1698" y="558"/>
                </a:cubicBezTo>
                <a:cubicBezTo>
                  <a:pt x="1696" y="555"/>
                  <a:pt x="1694" y="552"/>
                  <a:pt x="1692" y="549"/>
                </a:cubicBezTo>
                <a:cubicBezTo>
                  <a:pt x="1679" y="557"/>
                  <a:pt x="1651" y="576"/>
                  <a:pt x="1610" y="595"/>
                </a:cubicBezTo>
                <a:lnTo>
                  <a:pt x="1610" y="615"/>
                </a:lnTo>
                <a:close/>
                <a:moveTo>
                  <a:pt x="1153" y="648"/>
                </a:moveTo>
                <a:lnTo>
                  <a:pt x="1220" y="814"/>
                </a:lnTo>
                <a:lnTo>
                  <a:pt x="1598" y="728"/>
                </a:lnTo>
                <a:cubicBezTo>
                  <a:pt x="1601" y="710"/>
                  <a:pt x="1602" y="692"/>
                  <a:pt x="1602" y="673"/>
                </a:cubicBezTo>
                <a:lnTo>
                  <a:pt x="1602" y="618"/>
                </a:lnTo>
                <a:cubicBezTo>
                  <a:pt x="1534" y="650"/>
                  <a:pt x="1438" y="682"/>
                  <a:pt x="1331" y="682"/>
                </a:cubicBezTo>
                <a:cubicBezTo>
                  <a:pt x="1274" y="682"/>
                  <a:pt x="1214" y="672"/>
                  <a:pt x="1153" y="648"/>
                </a:cubicBezTo>
                <a:close/>
              </a:path>
            </a:pathLst>
          </a:custGeom>
          <a:solidFill>
            <a:schemeClr val="tx1"/>
          </a:solidFill>
          <a:ln w="19050">
            <a:solidFill>
              <a:schemeClr val="accent1"/>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accent2"/>
              </a:solidFill>
            </a:endParaRPr>
          </a:p>
        </p:txBody>
      </p:sp>
      <p:sp>
        <p:nvSpPr>
          <p:cNvPr id="14" name="Freeform 12"/>
          <p:cNvSpPr>
            <a:spLocks noEditPoints="1"/>
          </p:cNvSpPr>
          <p:nvPr/>
        </p:nvSpPr>
        <p:spPr bwMode="auto">
          <a:xfrm>
            <a:off x="8803876" y="3257006"/>
            <a:ext cx="1355898" cy="1195668"/>
          </a:xfrm>
          <a:custGeom>
            <a:avLst/>
            <a:gdLst>
              <a:gd name="T0" fmla="*/ 24 w 1874"/>
              <a:gd name="T1" fmla="*/ 706 h 1645"/>
              <a:gd name="T2" fmla="*/ 219 w 1874"/>
              <a:gd name="T3" fmla="*/ 899 h 1645"/>
              <a:gd name="T4" fmla="*/ 219 w 1874"/>
              <a:gd name="T5" fmla="*/ 695 h 1645"/>
              <a:gd name="T6" fmla="*/ 346 w 1874"/>
              <a:gd name="T7" fmla="*/ 631 h 1645"/>
              <a:gd name="T8" fmla="*/ 322 w 1874"/>
              <a:gd name="T9" fmla="*/ 727 h 1645"/>
              <a:gd name="T10" fmla="*/ 468 w 1874"/>
              <a:gd name="T11" fmla="*/ 1179 h 1645"/>
              <a:gd name="T12" fmla="*/ 754 w 1874"/>
              <a:gd name="T13" fmla="*/ 1484 h 1645"/>
              <a:gd name="T14" fmla="*/ 804 w 1874"/>
              <a:gd name="T15" fmla="*/ 1584 h 1645"/>
              <a:gd name="T16" fmla="*/ 552 w 1874"/>
              <a:gd name="T17" fmla="*/ 1250 h 1645"/>
              <a:gd name="T18" fmla="*/ 844 w 1874"/>
              <a:gd name="T19" fmla="*/ 980 h 1645"/>
              <a:gd name="T20" fmla="*/ 1168 w 1874"/>
              <a:gd name="T21" fmla="*/ 876 h 1645"/>
              <a:gd name="T22" fmla="*/ 1072 w 1874"/>
              <a:gd name="T23" fmla="*/ 611 h 1645"/>
              <a:gd name="T24" fmla="*/ 614 w 1874"/>
              <a:gd name="T25" fmla="*/ 475 h 1645"/>
              <a:gd name="T26" fmla="*/ 234 w 1874"/>
              <a:gd name="T27" fmla="*/ 529 h 1645"/>
              <a:gd name="T28" fmla="*/ 1216 w 1874"/>
              <a:gd name="T29" fmla="*/ 1071 h 1645"/>
              <a:gd name="T30" fmla="*/ 1209 w 1874"/>
              <a:gd name="T31" fmla="*/ 835 h 1645"/>
              <a:gd name="T32" fmla="*/ 1186 w 1874"/>
              <a:gd name="T33" fmla="*/ 842 h 1645"/>
              <a:gd name="T34" fmla="*/ 222 w 1874"/>
              <a:gd name="T35" fmla="*/ 1179 h 1645"/>
              <a:gd name="T36" fmla="*/ 234 w 1874"/>
              <a:gd name="T37" fmla="*/ 1645 h 1645"/>
              <a:gd name="T38" fmla="*/ 305 w 1874"/>
              <a:gd name="T39" fmla="*/ 1241 h 1645"/>
              <a:gd name="T40" fmla="*/ 405 w 1874"/>
              <a:gd name="T41" fmla="*/ 1004 h 1645"/>
              <a:gd name="T42" fmla="*/ 325 w 1874"/>
              <a:gd name="T43" fmla="*/ 1026 h 1645"/>
              <a:gd name="T44" fmla="*/ 1284 w 1874"/>
              <a:gd name="T45" fmla="*/ 1053 h 1645"/>
              <a:gd name="T46" fmla="*/ 1320 w 1874"/>
              <a:gd name="T47" fmla="*/ 1645 h 1645"/>
              <a:gd name="T48" fmla="*/ 1397 w 1874"/>
              <a:gd name="T49" fmla="*/ 1030 h 1645"/>
              <a:gd name="T50" fmla="*/ 1739 w 1874"/>
              <a:gd name="T51" fmla="*/ 1229 h 1645"/>
              <a:gd name="T52" fmla="*/ 1692 w 1874"/>
              <a:gd name="T53" fmla="*/ 845 h 1645"/>
              <a:gd name="T54" fmla="*/ 1233 w 1874"/>
              <a:gd name="T55" fmla="*/ 1041 h 1645"/>
              <a:gd name="T56" fmla="*/ 1667 w 1874"/>
              <a:gd name="T57" fmla="*/ 953 h 1645"/>
              <a:gd name="T58" fmla="*/ 1618 w 1874"/>
              <a:gd name="T59" fmla="*/ 1287 h 1645"/>
              <a:gd name="T60" fmla="*/ 1602 w 1874"/>
              <a:gd name="T61" fmla="*/ 394 h 1645"/>
              <a:gd name="T62" fmla="*/ 1577 w 1874"/>
              <a:gd name="T63" fmla="*/ 307 h 1645"/>
              <a:gd name="T64" fmla="*/ 1704 w 1874"/>
              <a:gd name="T65" fmla="*/ 78 h 1645"/>
              <a:gd name="T66" fmla="*/ 1334 w 1874"/>
              <a:gd name="T67" fmla="*/ 244 h 1645"/>
              <a:gd name="T68" fmla="*/ 1600 w 1874"/>
              <a:gd name="T69" fmla="*/ 60 h 1645"/>
              <a:gd name="T70" fmla="*/ 1543 w 1874"/>
              <a:gd name="T71" fmla="*/ 5 h 1645"/>
              <a:gd name="T72" fmla="*/ 1097 w 1874"/>
              <a:gd name="T73" fmla="*/ 512 h 1645"/>
              <a:gd name="T74" fmla="*/ 1724 w 1874"/>
              <a:gd name="T75" fmla="*/ 115 h 1645"/>
              <a:gd name="T76" fmla="*/ 1722 w 1874"/>
              <a:gd name="T77" fmla="*/ 76 h 1645"/>
              <a:gd name="T78" fmla="*/ 1751 w 1874"/>
              <a:gd name="T79" fmla="*/ 497 h 1645"/>
              <a:gd name="T80" fmla="*/ 1801 w 1874"/>
              <a:gd name="T81" fmla="*/ 546 h 1645"/>
              <a:gd name="T82" fmla="*/ 1709 w 1874"/>
              <a:gd name="T83" fmla="*/ 556 h 1645"/>
              <a:gd name="T84" fmla="*/ 1688 w 1874"/>
              <a:gd name="T85" fmla="*/ 529 h 1645"/>
              <a:gd name="T86" fmla="*/ 1659 w 1874"/>
              <a:gd name="T87" fmla="*/ 429 h 1645"/>
              <a:gd name="T88" fmla="*/ 1728 w 1874"/>
              <a:gd name="T89" fmla="*/ 417 h 1645"/>
              <a:gd name="T90" fmla="*/ 1682 w 1874"/>
              <a:gd name="T91" fmla="*/ 425 h 1645"/>
              <a:gd name="T92" fmla="*/ 1751 w 1874"/>
              <a:gd name="T93" fmla="*/ 486 h 1645"/>
              <a:gd name="T94" fmla="*/ 1725 w 1874"/>
              <a:gd name="T95" fmla="*/ 125 h 1645"/>
              <a:gd name="T96" fmla="*/ 1800 w 1874"/>
              <a:gd name="T97" fmla="*/ 266 h 1645"/>
              <a:gd name="T98" fmla="*/ 1824 w 1874"/>
              <a:gd name="T99" fmla="*/ 382 h 1645"/>
              <a:gd name="T100" fmla="*/ 1657 w 1874"/>
              <a:gd name="T101" fmla="*/ 422 h 1645"/>
              <a:gd name="T102" fmla="*/ 1698 w 1874"/>
              <a:gd name="T103" fmla="*/ 558 h 1645"/>
              <a:gd name="T104" fmla="*/ 1153 w 1874"/>
              <a:gd name="T105" fmla="*/ 649 h 1645"/>
              <a:gd name="T106" fmla="*/ 1602 w 1874"/>
              <a:gd name="T107" fmla="*/ 618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4" h="1645">
                <a:moveTo>
                  <a:pt x="27" y="680"/>
                </a:moveTo>
                <a:lnTo>
                  <a:pt x="25" y="697"/>
                </a:lnTo>
                <a:lnTo>
                  <a:pt x="24" y="697"/>
                </a:lnTo>
                <a:cubicBezTo>
                  <a:pt x="24" y="700"/>
                  <a:pt x="24" y="703"/>
                  <a:pt x="24" y="706"/>
                </a:cubicBezTo>
                <a:lnTo>
                  <a:pt x="24" y="1021"/>
                </a:lnTo>
                <a:cubicBezTo>
                  <a:pt x="24" y="1043"/>
                  <a:pt x="14" y="1062"/>
                  <a:pt x="0" y="1076"/>
                </a:cubicBezTo>
                <a:cubicBezTo>
                  <a:pt x="46" y="1070"/>
                  <a:pt x="93" y="1063"/>
                  <a:pt x="140" y="1056"/>
                </a:cubicBezTo>
                <a:cubicBezTo>
                  <a:pt x="188" y="1020"/>
                  <a:pt x="219" y="963"/>
                  <a:pt x="219" y="899"/>
                </a:cubicBezTo>
                <a:lnTo>
                  <a:pt x="219" y="718"/>
                </a:lnTo>
                <a:lnTo>
                  <a:pt x="219" y="718"/>
                </a:lnTo>
                <a:lnTo>
                  <a:pt x="220" y="696"/>
                </a:lnTo>
                <a:lnTo>
                  <a:pt x="219" y="695"/>
                </a:lnTo>
                <a:lnTo>
                  <a:pt x="219" y="679"/>
                </a:lnTo>
                <a:cubicBezTo>
                  <a:pt x="219" y="634"/>
                  <a:pt x="261" y="599"/>
                  <a:pt x="305" y="607"/>
                </a:cubicBezTo>
                <a:lnTo>
                  <a:pt x="353" y="616"/>
                </a:lnTo>
                <a:cubicBezTo>
                  <a:pt x="351" y="621"/>
                  <a:pt x="348" y="626"/>
                  <a:pt x="346" y="631"/>
                </a:cubicBezTo>
                <a:lnTo>
                  <a:pt x="346" y="631"/>
                </a:lnTo>
                <a:cubicBezTo>
                  <a:pt x="335" y="656"/>
                  <a:pt x="328" y="682"/>
                  <a:pt x="324" y="706"/>
                </a:cubicBezTo>
                <a:lnTo>
                  <a:pt x="324" y="706"/>
                </a:lnTo>
                <a:lnTo>
                  <a:pt x="322" y="727"/>
                </a:lnTo>
                <a:lnTo>
                  <a:pt x="322" y="728"/>
                </a:lnTo>
                <a:cubicBezTo>
                  <a:pt x="314" y="841"/>
                  <a:pt x="375" y="936"/>
                  <a:pt x="416" y="991"/>
                </a:cubicBezTo>
                <a:lnTo>
                  <a:pt x="416" y="991"/>
                </a:lnTo>
                <a:cubicBezTo>
                  <a:pt x="462" y="1057"/>
                  <a:pt x="505" y="1092"/>
                  <a:pt x="468" y="1179"/>
                </a:cubicBezTo>
                <a:cubicBezTo>
                  <a:pt x="447" y="1228"/>
                  <a:pt x="426" y="1278"/>
                  <a:pt x="426" y="1278"/>
                </a:cubicBezTo>
                <a:lnTo>
                  <a:pt x="706" y="1446"/>
                </a:lnTo>
                <a:lnTo>
                  <a:pt x="740" y="1456"/>
                </a:lnTo>
                <a:lnTo>
                  <a:pt x="754" y="1484"/>
                </a:lnTo>
                <a:lnTo>
                  <a:pt x="754" y="1485"/>
                </a:lnTo>
                <a:lnTo>
                  <a:pt x="729" y="1528"/>
                </a:lnTo>
                <a:lnTo>
                  <a:pt x="802" y="1588"/>
                </a:lnTo>
                <a:lnTo>
                  <a:pt x="804" y="1584"/>
                </a:lnTo>
                <a:cubicBezTo>
                  <a:pt x="821" y="1555"/>
                  <a:pt x="827" y="1508"/>
                  <a:pt x="816" y="1479"/>
                </a:cubicBezTo>
                <a:lnTo>
                  <a:pt x="805" y="1453"/>
                </a:lnTo>
                <a:cubicBezTo>
                  <a:pt x="798" y="1436"/>
                  <a:pt x="786" y="1421"/>
                  <a:pt x="770" y="1409"/>
                </a:cubicBezTo>
                <a:lnTo>
                  <a:pt x="552" y="1250"/>
                </a:lnTo>
                <a:lnTo>
                  <a:pt x="653" y="1132"/>
                </a:lnTo>
                <a:cubicBezTo>
                  <a:pt x="684" y="1095"/>
                  <a:pt x="708" y="1053"/>
                  <a:pt x="725" y="1008"/>
                </a:cubicBezTo>
                <a:lnTo>
                  <a:pt x="774" y="980"/>
                </a:lnTo>
                <a:lnTo>
                  <a:pt x="844" y="980"/>
                </a:lnTo>
                <a:cubicBezTo>
                  <a:pt x="904" y="999"/>
                  <a:pt x="973" y="1019"/>
                  <a:pt x="973" y="1019"/>
                </a:cubicBezTo>
                <a:cubicBezTo>
                  <a:pt x="1019" y="1033"/>
                  <a:pt x="1068" y="1041"/>
                  <a:pt x="1116" y="1041"/>
                </a:cubicBezTo>
                <a:lnTo>
                  <a:pt x="1172" y="1041"/>
                </a:lnTo>
                <a:cubicBezTo>
                  <a:pt x="1172" y="1027"/>
                  <a:pt x="1168" y="876"/>
                  <a:pt x="1168" y="876"/>
                </a:cubicBezTo>
                <a:cubicBezTo>
                  <a:pt x="1151" y="785"/>
                  <a:pt x="1115" y="717"/>
                  <a:pt x="1079" y="627"/>
                </a:cubicBezTo>
                <a:lnTo>
                  <a:pt x="1078" y="628"/>
                </a:lnTo>
                <a:lnTo>
                  <a:pt x="1072" y="611"/>
                </a:lnTo>
                <a:lnTo>
                  <a:pt x="1072" y="611"/>
                </a:lnTo>
                <a:lnTo>
                  <a:pt x="1032" y="512"/>
                </a:lnTo>
                <a:lnTo>
                  <a:pt x="874" y="512"/>
                </a:lnTo>
                <a:cubicBezTo>
                  <a:pt x="874" y="512"/>
                  <a:pt x="700" y="486"/>
                  <a:pt x="674" y="481"/>
                </a:cubicBezTo>
                <a:cubicBezTo>
                  <a:pt x="655" y="477"/>
                  <a:pt x="635" y="475"/>
                  <a:pt x="614" y="475"/>
                </a:cubicBezTo>
                <a:cubicBezTo>
                  <a:pt x="612" y="475"/>
                  <a:pt x="609" y="475"/>
                  <a:pt x="607" y="476"/>
                </a:cubicBezTo>
                <a:cubicBezTo>
                  <a:pt x="606" y="476"/>
                  <a:pt x="604" y="476"/>
                  <a:pt x="603" y="476"/>
                </a:cubicBezTo>
                <a:cubicBezTo>
                  <a:pt x="524" y="476"/>
                  <a:pt x="453" y="507"/>
                  <a:pt x="401" y="557"/>
                </a:cubicBezTo>
                <a:lnTo>
                  <a:pt x="234" y="529"/>
                </a:lnTo>
                <a:cubicBezTo>
                  <a:pt x="133" y="512"/>
                  <a:pt x="40" y="582"/>
                  <a:pt x="26" y="680"/>
                </a:cubicBezTo>
                <a:lnTo>
                  <a:pt x="27" y="680"/>
                </a:lnTo>
                <a:close/>
                <a:moveTo>
                  <a:pt x="1190" y="1071"/>
                </a:moveTo>
                <a:lnTo>
                  <a:pt x="1216" y="1071"/>
                </a:lnTo>
                <a:lnTo>
                  <a:pt x="1216" y="860"/>
                </a:lnTo>
                <a:lnTo>
                  <a:pt x="1602" y="772"/>
                </a:lnTo>
                <a:lnTo>
                  <a:pt x="1608" y="744"/>
                </a:lnTo>
                <a:lnTo>
                  <a:pt x="1209" y="835"/>
                </a:lnTo>
                <a:lnTo>
                  <a:pt x="1076" y="504"/>
                </a:lnTo>
                <a:lnTo>
                  <a:pt x="1047" y="504"/>
                </a:lnTo>
                <a:lnTo>
                  <a:pt x="1182" y="837"/>
                </a:lnTo>
                <a:lnTo>
                  <a:pt x="1186" y="842"/>
                </a:lnTo>
                <a:cubicBezTo>
                  <a:pt x="1191" y="917"/>
                  <a:pt x="1190" y="993"/>
                  <a:pt x="1190" y="1071"/>
                </a:cubicBezTo>
                <a:close/>
                <a:moveTo>
                  <a:pt x="295" y="1099"/>
                </a:moveTo>
                <a:cubicBezTo>
                  <a:pt x="277" y="1130"/>
                  <a:pt x="252" y="1157"/>
                  <a:pt x="223" y="1177"/>
                </a:cubicBezTo>
                <a:lnTo>
                  <a:pt x="222" y="1179"/>
                </a:lnTo>
                <a:lnTo>
                  <a:pt x="200" y="1549"/>
                </a:lnTo>
                <a:lnTo>
                  <a:pt x="212" y="1599"/>
                </a:lnTo>
                <a:lnTo>
                  <a:pt x="234" y="1599"/>
                </a:lnTo>
                <a:lnTo>
                  <a:pt x="234" y="1645"/>
                </a:lnTo>
                <a:lnTo>
                  <a:pt x="324" y="1645"/>
                </a:lnTo>
                <a:cubicBezTo>
                  <a:pt x="324" y="1613"/>
                  <a:pt x="309" y="1581"/>
                  <a:pt x="285" y="1561"/>
                </a:cubicBezTo>
                <a:lnTo>
                  <a:pt x="263" y="1543"/>
                </a:lnTo>
                <a:lnTo>
                  <a:pt x="305" y="1241"/>
                </a:lnTo>
                <a:lnTo>
                  <a:pt x="463" y="1147"/>
                </a:lnTo>
                <a:cubicBezTo>
                  <a:pt x="471" y="1121"/>
                  <a:pt x="470" y="1101"/>
                  <a:pt x="448" y="1065"/>
                </a:cubicBezTo>
                <a:lnTo>
                  <a:pt x="437" y="1049"/>
                </a:lnTo>
                <a:cubicBezTo>
                  <a:pt x="424" y="1032"/>
                  <a:pt x="417" y="1022"/>
                  <a:pt x="405" y="1004"/>
                </a:cubicBezTo>
                <a:cubicBezTo>
                  <a:pt x="387" y="980"/>
                  <a:pt x="355" y="936"/>
                  <a:pt x="332" y="880"/>
                </a:cubicBezTo>
                <a:cubicBezTo>
                  <a:pt x="332" y="920"/>
                  <a:pt x="332" y="956"/>
                  <a:pt x="332" y="967"/>
                </a:cubicBezTo>
                <a:cubicBezTo>
                  <a:pt x="332" y="980"/>
                  <a:pt x="331" y="993"/>
                  <a:pt x="329" y="1006"/>
                </a:cubicBezTo>
                <a:cubicBezTo>
                  <a:pt x="328" y="1012"/>
                  <a:pt x="327" y="1019"/>
                  <a:pt x="325" y="1026"/>
                </a:cubicBezTo>
                <a:cubicBezTo>
                  <a:pt x="326" y="1025"/>
                  <a:pt x="310" y="1075"/>
                  <a:pt x="295" y="1099"/>
                </a:cubicBezTo>
                <a:close/>
                <a:moveTo>
                  <a:pt x="1329" y="1045"/>
                </a:moveTo>
                <a:cubicBezTo>
                  <a:pt x="1323" y="1046"/>
                  <a:pt x="1317" y="1048"/>
                  <a:pt x="1311" y="1049"/>
                </a:cubicBezTo>
                <a:cubicBezTo>
                  <a:pt x="1302" y="1051"/>
                  <a:pt x="1293" y="1052"/>
                  <a:pt x="1284" y="1053"/>
                </a:cubicBezTo>
                <a:lnTo>
                  <a:pt x="1280" y="1490"/>
                </a:lnTo>
                <a:lnTo>
                  <a:pt x="1294" y="1569"/>
                </a:lnTo>
                <a:lnTo>
                  <a:pt x="1320" y="1589"/>
                </a:lnTo>
                <a:lnTo>
                  <a:pt x="1320" y="1645"/>
                </a:lnTo>
                <a:lnTo>
                  <a:pt x="1409" y="1645"/>
                </a:lnTo>
                <a:cubicBezTo>
                  <a:pt x="1409" y="1611"/>
                  <a:pt x="1398" y="1581"/>
                  <a:pt x="1364" y="1562"/>
                </a:cubicBezTo>
                <a:lnTo>
                  <a:pt x="1351" y="1519"/>
                </a:lnTo>
                <a:lnTo>
                  <a:pt x="1397" y="1030"/>
                </a:lnTo>
                <a:lnTo>
                  <a:pt x="1329" y="1045"/>
                </a:lnTo>
                <a:close/>
                <a:moveTo>
                  <a:pt x="1627" y="1287"/>
                </a:moveTo>
                <a:cubicBezTo>
                  <a:pt x="1660" y="1287"/>
                  <a:pt x="1701" y="1270"/>
                  <a:pt x="1721" y="1249"/>
                </a:cubicBezTo>
                <a:lnTo>
                  <a:pt x="1739" y="1229"/>
                </a:lnTo>
                <a:cubicBezTo>
                  <a:pt x="1753" y="1218"/>
                  <a:pt x="1765" y="1203"/>
                  <a:pt x="1773" y="1186"/>
                </a:cubicBezTo>
                <a:lnTo>
                  <a:pt x="1776" y="1180"/>
                </a:lnTo>
                <a:lnTo>
                  <a:pt x="1776" y="929"/>
                </a:lnTo>
                <a:cubicBezTo>
                  <a:pt x="1776" y="882"/>
                  <a:pt x="1738" y="845"/>
                  <a:pt x="1692" y="845"/>
                </a:cubicBezTo>
                <a:lnTo>
                  <a:pt x="1560" y="845"/>
                </a:lnTo>
                <a:cubicBezTo>
                  <a:pt x="1569" y="829"/>
                  <a:pt x="1576" y="812"/>
                  <a:pt x="1582" y="794"/>
                </a:cubicBezTo>
                <a:lnTo>
                  <a:pt x="1233" y="874"/>
                </a:lnTo>
                <a:lnTo>
                  <a:pt x="1233" y="1041"/>
                </a:lnTo>
                <a:lnTo>
                  <a:pt x="1235" y="1041"/>
                </a:lnTo>
                <a:cubicBezTo>
                  <a:pt x="1260" y="1041"/>
                  <a:pt x="1284" y="1038"/>
                  <a:pt x="1307" y="1034"/>
                </a:cubicBezTo>
                <a:cubicBezTo>
                  <a:pt x="1313" y="1033"/>
                  <a:pt x="1319" y="1031"/>
                  <a:pt x="1324" y="1030"/>
                </a:cubicBezTo>
                <a:lnTo>
                  <a:pt x="1667" y="953"/>
                </a:lnTo>
                <a:lnTo>
                  <a:pt x="1711" y="1175"/>
                </a:lnTo>
                <a:lnTo>
                  <a:pt x="1687" y="1197"/>
                </a:lnTo>
                <a:lnTo>
                  <a:pt x="1637" y="1194"/>
                </a:lnTo>
                <a:lnTo>
                  <a:pt x="1618" y="1287"/>
                </a:lnTo>
                <a:lnTo>
                  <a:pt x="1622" y="1287"/>
                </a:lnTo>
                <a:cubicBezTo>
                  <a:pt x="1624" y="1287"/>
                  <a:pt x="1625" y="1287"/>
                  <a:pt x="1627" y="1287"/>
                </a:cubicBezTo>
                <a:close/>
                <a:moveTo>
                  <a:pt x="1602" y="599"/>
                </a:moveTo>
                <a:lnTo>
                  <a:pt x="1602" y="394"/>
                </a:lnTo>
                <a:cubicBezTo>
                  <a:pt x="1579" y="372"/>
                  <a:pt x="1564" y="341"/>
                  <a:pt x="1564" y="307"/>
                </a:cubicBezTo>
                <a:cubicBezTo>
                  <a:pt x="1565" y="276"/>
                  <a:pt x="1576" y="247"/>
                  <a:pt x="1598" y="225"/>
                </a:cubicBezTo>
                <a:lnTo>
                  <a:pt x="1607" y="234"/>
                </a:lnTo>
                <a:cubicBezTo>
                  <a:pt x="1588" y="254"/>
                  <a:pt x="1578" y="280"/>
                  <a:pt x="1577" y="307"/>
                </a:cubicBezTo>
                <a:cubicBezTo>
                  <a:pt x="1577" y="335"/>
                  <a:pt x="1588" y="361"/>
                  <a:pt x="1608" y="381"/>
                </a:cubicBezTo>
                <a:cubicBezTo>
                  <a:pt x="1623" y="397"/>
                  <a:pt x="1643" y="407"/>
                  <a:pt x="1664" y="411"/>
                </a:cubicBezTo>
                <a:lnTo>
                  <a:pt x="1727" y="399"/>
                </a:lnTo>
                <a:lnTo>
                  <a:pt x="1704" y="78"/>
                </a:lnTo>
                <a:lnTo>
                  <a:pt x="1713" y="77"/>
                </a:lnTo>
                <a:lnTo>
                  <a:pt x="1605" y="77"/>
                </a:lnTo>
                <a:lnTo>
                  <a:pt x="1600" y="77"/>
                </a:lnTo>
                <a:cubicBezTo>
                  <a:pt x="1487" y="78"/>
                  <a:pt x="1384" y="143"/>
                  <a:pt x="1334" y="244"/>
                </a:cubicBezTo>
                <a:lnTo>
                  <a:pt x="1256" y="512"/>
                </a:lnTo>
                <a:lnTo>
                  <a:pt x="1238" y="512"/>
                </a:lnTo>
                <a:lnTo>
                  <a:pt x="1319" y="236"/>
                </a:lnTo>
                <a:cubicBezTo>
                  <a:pt x="1372" y="128"/>
                  <a:pt x="1480" y="61"/>
                  <a:pt x="1600" y="60"/>
                </a:cubicBezTo>
                <a:lnTo>
                  <a:pt x="1768" y="60"/>
                </a:lnTo>
                <a:lnTo>
                  <a:pt x="1824" y="0"/>
                </a:lnTo>
                <a:lnTo>
                  <a:pt x="1600" y="0"/>
                </a:lnTo>
                <a:lnTo>
                  <a:pt x="1543" y="5"/>
                </a:lnTo>
                <a:cubicBezTo>
                  <a:pt x="1493" y="13"/>
                  <a:pt x="1446" y="31"/>
                  <a:pt x="1403" y="58"/>
                </a:cubicBezTo>
                <a:cubicBezTo>
                  <a:pt x="1344" y="95"/>
                  <a:pt x="1296" y="147"/>
                  <a:pt x="1266" y="210"/>
                </a:cubicBezTo>
                <a:lnTo>
                  <a:pt x="1174" y="512"/>
                </a:lnTo>
                <a:lnTo>
                  <a:pt x="1097" y="512"/>
                </a:lnTo>
                <a:lnTo>
                  <a:pt x="1144" y="626"/>
                </a:lnTo>
                <a:cubicBezTo>
                  <a:pt x="1321" y="703"/>
                  <a:pt x="1497" y="649"/>
                  <a:pt x="1602" y="599"/>
                </a:cubicBezTo>
                <a:close/>
                <a:moveTo>
                  <a:pt x="1722" y="76"/>
                </a:moveTo>
                <a:lnTo>
                  <a:pt x="1724" y="115"/>
                </a:lnTo>
                <a:lnTo>
                  <a:pt x="1809" y="134"/>
                </a:lnTo>
                <a:lnTo>
                  <a:pt x="1874" y="45"/>
                </a:lnTo>
                <a:lnTo>
                  <a:pt x="1721" y="76"/>
                </a:lnTo>
                <a:lnTo>
                  <a:pt x="1722" y="76"/>
                </a:lnTo>
                <a:close/>
                <a:moveTo>
                  <a:pt x="1801" y="546"/>
                </a:moveTo>
                <a:cubicBezTo>
                  <a:pt x="1815" y="534"/>
                  <a:pt x="1824" y="517"/>
                  <a:pt x="1824" y="498"/>
                </a:cubicBezTo>
                <a:lnTo>
                  <a:pt x="1824" y="484"/>
                </a:lnTo>
                <a:lnTo>
                  <a:pt x="1751" y="497"/>
                </a:lnTo>
                <a:lnTo>
                  <a:pt x="1752" y="513"/>
                </a:lnTo>
                <a:lnTo>
                  <a:pt x="1724" y="565"/>
                </a:lnTo>
                <a:cubicBezTo>
                  <a:pt x="1741" y="573"/>
                  <a:pt x="1765" y="574"/>
                  <a:pt x="1781" y="562"/>
                </a:cubicBezTo>
                <a:lnTo>
                  <a:pt x="1801" y="546"/>
                </a:lnTo>
                <a:close/>
                <a:moveTo>
                  <a:pt x="1688" y="529"/>
                </a:moveTo>
                <a:lnTo>
                  <a:pt x="1704" y="551"/>
                </a:lnTo>
                <a:lnTo>
                  <a:pt x="1704" y="551"/>
                </a:lnTo>
                <a:cubicBezTo>
                  <a:pt x="1705" y="553"/>
                  <a:pt x="1707" y="555"/>
                  <a:pt x="1709" y="556"/>
                </a:cubicBezTo>
                <a:lnTo>
                  <a:pt x="1735" y="509"/>
                </a:lnTo>
                <a:lnTo>
                  <a:pt x="1734" y="500"/>
                </a:lnTo>
                <a:lnTo>
                  <a:pt x="1687" y="508"/>
                </a:lnTo>
                <a:cubicBezTo>
                  <a:pt x="1685" y="515"/>
                  <a:pt x="1684" y="523"/>
                  <a:pt x="1688" y="529"/>
                </a:cubicBezTo>
                <a:close/>
                <a:moveTo>
                  <a:pt x="1682" y="425"/>
                </a:moveTo>
                <a:lnTo>
                  <a:pt x="1681" y="425"/>
                </a:lnTo>
                <a:cubicBezTo>
                  <a:pt x="1681" y="425"/>
                  <a:pt x="1681" y="425"/>
                  <a:pt x="1681" y="425"/>
                </a:cubicBezTo>
                <a:lnTo>
                  <a:pt x="1659" y="429"/>
                </a:lnTo>
                <a:lnTo>
                  <a:pt x="1691" y="497"/>
                </a:lnTo>
                <a:lnTo>
                  <a:pt x="1691" y="497"/>
                </a:lnTo>
                <a:lnTo>
                  <a:pt x="1733" y="489"/>
                </a:lnTo>
                <a:lnTo>
                  <a:pt x="1728" y="417"/>
                </a:lnTo>
                <a:lnTo>
                  <a:pt x="1700" y="422"/>
                </a:lnTo>
                <a:lnTo>
                  <a:pt x="1724" y="478"/>
                </a:lnTo>
                <a:lnTo>
                  <a:pt x="1686" y="425"/>
                </a:lnTo>
                <a:cubicBezTo>
                  <a:pt x="1685" y="425"/>
                  <a:pt x="1683" y="425"/>
                  <a:pt x="1682" y="425"/>
                </a:cubicBezTo>
                <a:close/>
                <a:moveTo>
                  <a:pt x="1824" y="473"/>
                </a:moveTo>
                <a:lnTo>
                  <a:pt x="1824" y="400"/>
                </a:lnTo>
                <a:lnTo>
                  <a:pt x="1745" y="414"/>
                </a:lnTo>
                <a:lnTo>
                  <a:pt x="1751" y="486"/>
                </a:lnTo>
                <a:lnTo>
                  <a:pt x="1824" y="473"/>
                </a:lnTo>
                <a:close/>
                <a:moveTo>
                  <a:pt x="1824" y="188"/>
                </a:moveTo>
                <a:cubicBezTo>
                  <a:pt x="1824" y="173"/>
                  <a:pt x="1821" y="158"/>
                  <a:pt x="1815" y="145"/>
                </a:cubicBezTo>
                <a:lnTo>
                  <a:pt x="1725" y="125"/>
                </a:lnTo>
                <a:lnTo>
                  <a:pt x="1731" y="208"/>
                </a:lnTo>
                <a:lnTo>
                  <a:pt x="1761" y="208"/>
                </a:lnTo>
                <a:cubicBezTo>
                  <a:pt x="1783" y="208"/>
                  <a:pt x="1800" y="225"/>
                  <a:pt x="1800" y="246"/>
                </a:cubicBezTo>
                <a:lnTo>
                  <a:pt x="1800" y="266"/>
                </a:lnTo>
                <a:cubicBezTo>
                  <a:pt x="1800" y="287"/>
                  <a:pt x="1783" y="304"/>
                  <a:pt x="1761" y="304"/>
                </a:cubicBezTo>
                <a:lnTo>
                  <a:pt x="1738" y="304"/>
                </a:lnTo>
                <a:lnTo>
                  <a:pt x="1744" y="396"/>
                </a:lnTo>
                <a:lnTo>
                  <a:pt x="1824" y="382"/>
                </a:lnTo>
                <a:lnTo>
                  <a:pt x="1824" y="188"/>
                </a:lnTo>
                <a:close/>
                <a:moveTo>
                  <a:pt x="1656" y="422"/>
                </a:moveTo>
                <a:lnTo>
                  <a:pt x="1657" y="423"/>
                </a:lnTo>
                <a:lnTo>
                  <a:pt x="1657" y="422"/>
                </a:lnTo>
                <a:cubicBezTo>
                  <a:pt x="1656" y="422"/>
                  <a:pt x="1656" y="422"/>
                  <a:pt x="1656" y="422"/>
                </a:cubicBezTo>
                <a:close/>
                <a:moveTo>
                  <a:pt x="1610" y="615"/>
                </a:moveTo>
                <a:cubicBezTo>
                  <a:pt x="1656" y="593"/>
                  <a:pt x="1688" y="572"/>
                  <a:pt x="1702" y="563"/>
                </a:cubicBezTo>
                <a:cubicBezTo>
                  <a:pt x="1701" y="561"/>
                  <a:pt x="1700" y="560"/>
                  <a:pt x="1698" y="558"/>
                </a:cubicBezTo>
                <a:cubicBezTo>
                  <a:pt x="1696" y="555"/>
                  <a:pt x="1694" y="552"/>
                  <a:pt x="1692" y="549"/>
                </a:cubicBezTo>
                <a:cubicBezTo>
                  <a:pt x="1679" y="558"/>
                  <a:pt x="1651" y="576"/>
                  <a:pt x="1610" y="596"/>
                </a:cubicBezTo>
                <a:lnTo>
                  <a:pt x="1610" y="615"/>
                </a:lnTo>
                <a:close/>
                <a:moveTo>
                  <a:pt x="1153" y="649"/>
                </a:moveTo>
                <a:lnTo>
                  <a:pt x="1220" y="814"/>
                </a:lnTo>
                <a:lnTo>
                  <a:pt x="1598" y="728"/>
                </a:lnTo>
                <a:cubicBezTo>
                  <a:pt x="1601" y="710"/>
                  <a:pt x="1602" y="692"/>
                  <a:pt x="1602" y="674"/>
                </a:cubicBezTo>
                <a:lnTo>
                  <a:pt x="1602" y="618"/>
                </a:lnTo>
                <a:cubicBezTo>
                  <a:pt x="1534" y="650"/>
                  <a:pt x="1438" y="682"/>
                  <a:pt x="1331" y="682"/>
                </a:cubicBezTo>
                <a:cubicBezTo>
                  <a:pt x="1274" y="682"/>
                  <a:pt x="1214" y="673"/>
                  <a:pt x="1153" y="649"/>
                </a:cubicBezTo>
                <a:close/>
              </a:path>
            </a:pathLst>
          </a:custGeom>
          <a:solidFill>
            <a:schemeClr val="tx1"/>
          </a:solidFill>
          <a:ln w="19050">
            <a:solidFill>
              <a:schemeClr val="accent1"/>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accent2"/>
              </a:solidFill>
            </a:endParaRPr>
          </a:p>
        </p:txBody>
      </p:sp>
      <p:sp>
        <p:nvSpPr>
          <p:cNvPr id="15" name="Freeform 13"/>
          <p:cNvSpPr>
            <a:spLocks noEditPoints="1"/>
          </p:cNvSpPr>
          <p:nvPr/>
        </p:nvSpPr>
        <p:spPr bwMode="auto">
          <a:xfrm>
            <a:off x="6001476" y="5360576"/>
            <a:ext cx="1355898" cy="1195668"/>
          </a:xfrm>
          <a:custGeom>
            <a:avLst/>
            <a:gdLst>
              <a:gd name="T0" fmla="*/ 24 w 1874"/>
              <a:gd name="T1" fmla="*/ 706 h 1645"/>
              <a:gd name="T2" fmla="*/ 219 w 1874"/>
              <a:gd name="T3" fmla="*/ 898 h 1645"/>
              <a:gd name="T4" fmla="*/ 219 w 1874"/>
              <a:gd name="T5" fmla="*/ 695 h 1645"/>
              <a:gd name="T6" fmla="*/ 346 w 1874"/>
              <a:gd name="T7" fmla="*/ 630 h 1645"/>
              <a:gd name="T8" fmla="*/ 322 w 1874"/>
              <a:gd name="T9" fmla="*/ 727 h 1645"/>
              <a:gd name="T10" fmla="*/ 468 w 1874"/>
              <a:gd name="T11" fmla="*/ 1179 h 1645"/>
              <a:gd name="T12" fmla="*/ 754 w 1874"/>
              <a:gd name="T13" fmla="*/ 1484 h 1645"/>
              <a:gd name="T14" fmla="*/ 804 w 1874"/>
              <a:gd name="T15" fmla="*/ 1584 h 1645"/>
              <a:gd name="T16" fmla="*/ 552 w 1874"/>
              <a:gd name="T17" fmla="*/ 1249 h 1645"/>
              <a:gd name="T18" fmla="*/ 844 w 1874"/>
              <a:gd name="T19" fmla="*/ 979 h 1645"/>
              <a:gd name="T20" fmla="*/ 1168 w 1874"/>
              <a:gd name="T21" fmla="*/ 875 h 1645"/>
              <a:gd name="T22" fmla="*/ 1072 w 1874"/>
              <a:gd name="T23" fmla="*/ 611 h 1645"/>
              <a:gd name="T24" fmla="*/ 614 w 1874"/>
              <a:gd name="T25" fmla="*/ 475 h 1645"/>
              <a:gd name="T26" fmla="*/ 234 w 1874"/>
              <a:gd name="T27" fmla="*/ 528 h 1645"/>
              <a:gd name="T28" fmla="*/ 1216 w 1874"/>
              <a:gd name="T29" fmla="*/ 1071 h 1645"/>
              <a:gd name="T30" fmla="*/ 1209 w 1874"/>
              <a:gd name="T31" fmla="*/ 834 h 1645"/>
              <a:gd name="T32" fmla="*/ 1186 w 1874"/>
              <a:gd name="T33" fmla="*/ 842 h 1645"/>
              <a:gd name="T34" fmla="*/ 222 w 1874"/>
              <a:gd name="T35" fmla="*/ 1178 h 1645"/>
              <a:gd name="T36" fmla="*/ 234 w 1874"/>
              <a:gd name="T37" fmla="*/ 1645 h 1645"/>
              <a:gd name="T38" fmla="*/ 305 w 1874"/>
              <a:gd name="T39" fmla="*/ 1241 h 1645"/>
              <a:gd name="T40" fmla="*/ 405 w 1874"/>
              <a:gd name="T41" fmla="*/ 1004 h 1645"/>
              <a:gd name="T42" fmla="*/ 325 w 1874"/>
              <a:gd name="T43" fmla="*/ 1025 h 1645"/>
              <a:gd name="T44" fmla="*/ 1284 w 1874"/>
              <a:gd name="T45" fmla="*/ 1053 h 1645"/>
              <a:gd name="T46" fmla="*/ 1320 w 1874"/>
              <a:gd name="T47" fmla="*/ 1645 h 1645"/>
              <a:gd name="T48" fmla="*/ 1397 w 1874"/>
              <a:gd name="T49" fmla="*/ 1029 h 1645"/>
              <a:gd name="T50" fmla="*/ 1739 w 1874"/>
              <a:gd name="T51" fmla="*/ 1228 h 1645"/>
              <a:gd name="T52" fmla="*/ 1692 w 1874"/>
              <a:gd name="T53" fmla="*/ 844 h 1645"/>
              <a:gd name="T54" fmla="*/ 1233 w 1874"/>
              <a:gd name="T55" fmla="*/ 1040 h 1645"/>
              <a:gd name="T56" fmla="*/ 1667 w 1874"/>
              <a:gd name="T57" fmla="*/ 953 h 1645"/>
              <a:gd name="T58" fmla="*/ 1618 w 1874"/>
              <a:gd name="T59" fmla="*/ 1286 h 1645"/>
              <a:gd name="T60" fmla="*/ 1602 w 1874"/>
              <a:gd name="T61" fmla="*/ 394 h 1645"/>
              <a:gd name="T62" fmla="*/ 1577 w 1874"/>
              <a:gd name="T63" fmla="*/ 306 h 1645"/>
              <a:gd name="T64" fmla="*/ 1704 w 1874"/>
              <a:gd name="T65" fmla="*/ 77 h 1645"/>
              <a:gd name="T66" fmla="*/ 1334 w 1874"/>
              <a:gd name="T67" fmla="*/ 243 h 1645"/>
              <a:gd name="T68" fmla="*/ 1600 w 1874"/>
              <a:gd name="T69" fmla="*/ 59 h 1645"/>
              <a:gd name="T70" fmla="*/ 1543 w 1874"/>
              <a:gd name="T71" fmla="*/ 5 h 1645"/>
              <a:gd name="T72" fmla="*/ 1097 w 1874"/>
              <a:gd name="T73" fmla="*/ 511 h 1645"/>
              <a:gd name="T74" fmla="*/ 1724 w 1874"/>
              <a:gd name="T75" fmla="*/ 114 h 1645"/>
              <a:gd name="T76" fmla="*/ 1722 w 1874"/>
              <a:gd name="T77" fmla="*/ 76 h 1645"/>
              <a:gd name="T78" fmla="*/ 1751 w 1874"/>
              <a:gd name="T79" fmla="*/ 496 h 1645"/>
              <a:gd name="T80" fmla="*/ 1801 w 1874"/>
              <a:gd name="T81" fmla="*/ 545 h 1645"/>
              <a:gd name="T82" fmla="*/ 1709 w 1874"/>
              <a:gd name="T83" fmla="*/ 556 h 1645"/>
              <a:gd name="T84" fmla="*/ 1688 w 1874"/>
              <a:gd name="T85" fmla="*/ 528 h 1645"/>
              <a:gd name="T86" fmla="*/ 1659 w 1874"/>
              <a:gd name="T87" fmla="*/ 429 h 1645"/>
              <a:gd name="T88" fmla="*/ 1728 w 1874"/>
              <a:gd name="T89" fmla="*/ 416 h 1645"/>
              <a:gd name="T90" fmla="*/ 1682 w 1874"/>
              <a:gd name="T91" fmla="*/ 425 h 1645"/>
              <a:gd name="T92" fmla="*/ 1751 w 1874"/>
              <a:gd name="T93" fmla="*/ 486 h 1645"/>
              <a:gd name="T94" fmla="*/ 1725 w 1874"/>
              <a:gd name="T95" fmla="*/ 125 h 1645"/>
              <a:gd name="T96" fmla="*/ 1800 w 1874"/>
              <a:gd name="T97" fmla="*/ 265 h 1645"/>
              <a:gd name="T98" fmla="*/ 1824 w 1874"/>
              <a:gd name="T99" fmla="*/ 381 h 1645"/>
              <a:gd name="T100" fmla="*/ 1657 w 1874"/>
              <a:gd name="T101" fmla="*/ 422 h 1645"/>
              <a:gd name="T102" fmla="*/ 1698 w 1874"/>
              <a:gd name="T103" fmla="*/ 558 h 1645"/>
              <a:gd name="T104" fmla="*/ 1153 w 1874"/>
              <a:gd name="T105" fmla="*/ 648 h 1645"/>
              <a:gd name="T106" fmla="*/ 1602 w 1874"/>
              <a:gd name="T107" fmla="*/ 618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4" h="1645">
                <a:moveTo>
                  <a:pt x="27" y="680"/>
                </a:moveTo>
                <a:lnTo>
                  <a:pt x="25" y="697"/>
                </a:lnTo>
                <a:lnTo>
                  <a:pt x="24" y="697"/>
                </a:lnTo>
                <a:cubicBezTo>
                  <a:pt x="24" y="700"/>
                  <a:pt x="24" y="703"/>
                  <a:pt x="24" y="706"/>
                </a:cubicBezTo>
                <a:lnTo>
                  <a:pt x="24" y="1021"/>
                </a:lnTo>
                <a:cubicBezTo>
                  <a:pt x="24" y="1042"/>
                  <a:pt x="14" y="1062"/>
                  <a:pt x="0" y="1075"/>
                </a:cubicBezTo>
                <a:cubicBezTo>
                  <a:pt x="46" y="1069"/>
                  <a:pt x="93" y="1063"/>
                  <a:pt x="140" y="1056"/>
                </a:cubicBezTo>
                <a:cubicBezTo>
                  <a:pt x="188" y="1020"/>
                  <a:pt x="219" y="963"/>
                  <a:pt x="219" y="898"/>
                </a:cubicBezTo>
                <a:lnTo>
                  <a:pt x="219" y="717"/>
                </a:lnTo>
                <a:lnTo>
                  <a:pt x="219" y="717"/>
                </a:lnTo>
                <a:lnTo>
                  <a:pt x="220" y="695"/>
                </a:lnTo>
                <a:lnTo>
                  <a:pt x="219" y="695"/>
                </a:lnTo>
                <a:lnTo>
                  <a:pt x="219" y="679"/>
                </a:lnTo>
                <a:cubicBezTo>
                  <a:pt x="219" y="633"/>
                  <a:pt x="261" y="599"/>
                  <a:pt x="305" y="607"/>
                </a:cubicBezTo>
                <a:lnTo>
                  <a:pt x="353" y="616"/>
                </a:lnTo>
                <a:cubicBezTo>
                  <a:pt x="351" y="621"/>
                  <a:pt x="348" y="625"/>
                  <a:pt x="346" y="630"/>
                </a:cubicBezTo>
                <a:lnTo>
                  <a:pt x="346" y="630"/>
                </a:lnTo>
                <a:cubicBezTo>
                  <a:pt x="335" y="656"/>
                  <a:pt x="328" y="681"/>
                  <a:pt x="324" y="706"/>
                </a:cubicBezTo>
                <a:lnTo>
                  <a:pt x="324" y="706"/>
                </a:lnTo>
                <a:lnTo>
                  <a:pt x="322" y="727"/>
                </a:lnTo>
                <a:lnTo>
                  <a:pt x="322" y="727"/>
                </a:lnTo>
                <a:cubicBezTo>
                  <a:pt x="314" y="840"/>
                  <a:pt x="375" y="936"/>
                  <a:pt x="416" y="990"/>
                </a:cubicBezTo>
                <a:lnTo>
                  <a:pt x="416" y="991"/>
                </a:lnTo>
                <a:cubicBezTo>
                  <a:pt x="462" y="1057"/>
                  <a:pt x="505" y="1091"/>
                  <a:pt x="468" y="1179"/>
                </a:cubicBezTo>
                <a:cubicBezTo>
                  <a:pt x="447" y="1227"/>
                  <a:pt x="426" y="1277"/>
                  <a:pt x="426" y="1277"/>
                </a:cubicBezTo>
                <a:lnTo>
                  <a:pt x="706" y="1446"/>
                </a:lnTo>
                <a:lnTo>
                  <a:pt x="740" y="1455"/>
                </a:lnTo>
                <a:lnTo>
                  <a:pt x="754" y="1484"/>
                </a:lnTo>
                <a:lnTo>
                  <a:pt x="754" y="1485"/>
                </a:lnTo>
                <a:lnTo>
                  <a:pt x="729" y="1528"/>
                </a:lnTo>
                <a:lnTo>
                  <a:pt x="802" y="1587"/>
                </a:lnTo>
                <a:lnTo>
                  <a:pt x="804" y="1584"/>
                </a:lnTo>
                <a:cubicBezTo>
                  <a:pt x="821" y="1555"/>
                  <a:pt x="827" y="1508"/>
                  <a:pt x="816" y="1479"/>
                </a:cubicBezTo>
                <a:lnTo>
                  <a:pt x="805" y="1453"/>
                </a:lnTo>
                <a:cubicBezTo>
                  <a:pt x="798" y="1436"/>
                  <a:pt x="786" y="1420"/>
                  <a:pt x="770" y="1409"/>
                </a:cubicBezTo>
                <a:lnTo>
                  <a:pt x="552" y="1249"/>
                </a:lnTo>
                <a:lnTo>
                  <a:pt x="653" y="1131"/>
                </a:lnTo>
                <a:cubicBezTo>
                  <a:pt x="684" y="1094"/>
                  <a:pt x="708" y="1052"/>
                  <a:pt x="725" y="1008"/>
                </a:cubicBezTo>
                <a:lnTo>
                  <a:pt x="774" y="979"/>
                </a:lnTo>
                <a:lnTo>
                  <a:pt x="844" y="979"/>
                </a:lnTo>
                <a:cubicBezTo>
                  <a:pt x="904" y="998"/>
                  <a:pt x="973" y="1018"/>
                  <a:pt x="973" y="1018"/>
                </a:cubicBezTo>
                <a:cubicBezTo>
                  <a:pt x="1019" y="1033"/>
                  <a:pt x="1068" y="1040"/>
                  <a:pt x="1116" y="1040"/>
                </a:cubicBezTo>
                <a:lnTo>
                  <a:pt x="1172" y="1040"/>
                </a:lnTo>
                <a:cubicBezTo>
                  <a:pt x="1172" y="1027"/>
                  <a:pt x="1168" y="876"/>
                  <a:pt x="1168" y="875"/>
                </a:cubicBezTo>
                <a:cubicBezTo>
                  <a:pt x="1151" y="785"/>
                  <a:pt x="1115" y="716"/>
                  <a:pt x="1079" y="627"/>
                </a:cubicBezTo>
                <a:lnTo>
                  <a:pt x="1078" y="627"/>
                </a:lnTo>
                <a:lnTo>
                  <a:pt x="1072" y="611"/>
                </a:lnTo>
                <a:lnTo>
                  <a:pt x="1072" y="611"/>
                </a:lnTo>
                <a:lnTo>
                  <a:pt x="1032" y="511"/>
                </a:lnTo>
                <a:lnTo>
                  <a:pt x="874" y="511"/>
                </a:lnTo>
                <a:cubicBezTo>
                  <a:pt x="874" y="511"/>
                  <a:pt x="700" y="486"/>
                  <a:pt x="674" y="481"/>
                </a:cubicBezTo>
                <a:cubicBezTo>
                  <a:pt x="655" y="477"/>
                  <a:pt x="635" y="475"/>
                  <a:pt x="614" y="475"/>
                </a:cubicBezTo>
                <a:cubicBezTo>
                  <a:pt x="612" y="475"/>
                  <a:pt x="609" y="475"/>
                  <a:pt x="607" y="476"/>
                </a:cubicBezTo>
                <a:cubicBezTo>
                  <a:pt x="606" y="476"/>
                  <a:pt x="604" y="476"/>
                  <a:pt x="603" y="476"/>
                </a:cubicBezTo>
                <a:cubicBezTo>
                  <a:pt x="524" y="476"/>
                  <a:pt x="453" y="506"/>
                  <a:pt x="401" y="557"/>
                </a:cubicBezTo>
                <a:lnTo>
                  <a:pt x="234" y="528"/>
                </a:lnTo>
                <a:cubicBezTo>
                  <a:pt x="133" y="511"/>
                  <a:pt x="40" y="581"/>
                  <a:pt x="26" y="680"/>
                </a:cubicBezTo>
                <a:lnTo>
                  <a:pt x="27" y="680"/>
                </a:lnTo>
                <a:close/>
                <a:moveTo>
                  <a:pt x="1190" y="1071"/>
                </a:moveTo>
                <a:lnTo>
                  <a:pt x="1216" y="1071"/>
                </a:lnTo>
                <a:lnTo>
                  <a:pt x="1216" y="859"/>
                </a:lnTo>
                <a:lnTo>
                  <a:pt x="1602" y="772"/>
                </a:lnTo>
                <a:lnTo>
                  <a:pt x="1608" y="743"/>
                </a:lnTo>
                <a:lnTo>
                  <a:pt x="1209" y="834"/>
                </a:lnTo>
                <a:lnTo>
                  <a:pt x="1076" y="504"/>
                </a:lnTo>
                <a:lnTo>
                  <a:pt x="1047" y="504"/>
                </a:lnTo>
                <a:lnTo>
                  <a:pt x="1182" y="836"/>
                </a:lnTo>
                <a:lnTo>
                  <a:pt x="1186" y="842"/>
                </a:lnTo>
                <a:cubicBezTo>
                  <a:pt x="1191" y="917"/>
                  <a:pt x="1190" y="992"/>
                  <a:pt x="1190" y="1071"/>
                </a:cubicBezTo>
                <a:close/>
                <a:moveTo>
                  <a:pt x="295" y="1099"/>
                </a:moveTo>
                <a:cubicBezTo>
                  <a:pt x="277" y="1130"/>
                  <a:pt x="252" y="1156"/>
                  <a:pt x="223" y="1177"/>
                </a:cubicBezTo>
                <a:lnTo>
                  <a:pt x="222" y="1178"/>
                </a:lnTo>
                <a:lnTo>
                  <a:pt x="200" y="1548"/>
                </a:lnTo>
                <a:lnTo>
                  <a:pt x="212" y="1598"/>
                </a:lnTo>
                <a:lnTo>
                  <a:pt x="234" y="1598"/>
                </a:lnTo>
                <a:lnTo>
                  <a:pt x="234" y="1645"/>
                </a:lnTo>
                <a:lnTo>
                  <a:pt x="324" y="1645"/>
                </a:lnTo>
                <a:cubicBezTo>
                  <a:pt x="324" y="1613"/>
                  <a:pt x="309" y="1581"/>
                  <a:pt x="285" y="1560"/>
                </a:cubicBezTo>
                <a:lnTo>
                  <a:pt x="263" y="1543"/>
                </a:lnTo>
                <a:lnTo>
                  <a:pt x="305" y="1241"/>
                </a:lnTo>
                <a:lnTo>
                  <a:pt x="463" y="1147"/>
                </a:lnTo>
                <a:cubicBezTo>
                  <a:pt x="471" y="1120"/>
                  <a:pt x="470" y="1101"/>
                  <a:pt x="448" y="1065"/>
                </a:cubicBezTo>
                <a:lnTo>
                  <a:pt x="437" y="1048"/>
                </a:lnTo>
                <a:cubicBezTo>
                  <a:pt x="424" y="1031"/>
                  <a:pt x="417" y="1022"/>
                  <a:pt x="405" y="1004"/>
                </a:cubicBezTo>
                <a:cubicBezTo>
                  <a:pt x="387" y="979"/>
                  <a:pt x="355" y="936"/>
                  <a:pt x="332" y="879"/>
                </a:cubicBezTo>
                <a:cubicBezTo>
                  <a:pt x="332" y="919"/>
                  <a:pt x="332" y="956"/>
                  <a:pt x="332" y="967"/>
                </a:cubicBezTo>
                <a:cubicBezTo>
                  <a:pt x="332" y="980"/>
                  <a:pt x="331" y="993"/>
                  <a:pt x="329" y="1005"/>
                </a:cubicBezTo>
                <a:cubicBezTo>
                  <a:pt x="328" y="1012"/>
                  <a:pt x="327" y="1018"/>
                  <a:pt x="325" y="1025"/>
                </a:cubicBezTo>
                <a:cubicBezTo>
                  <a:pt x="326" y="1025"/>
                  <a:pt x="310" y="1074"/>
                  <a:pt x="295" y="1099"/>
                </a:cubicBezTo>
                <a:close/>
                <a:moveTo>
                  <a:pt x="1329" y="1045"/>
                </a:moveTo>
                <a:cubicBezTo>
                  <a:pt x="1323" y="1046"/>
                  <a:pt x="1317" y="1047"/>
                  <a:pt x="1311" y="1048"/>
                </a:cubicBezTo>
                <a:cubicBezTo>
                  <a:pt x="1302" y="1050"/>
                  <a:pt x="1293" y="1052"/>
                  <a:pt x="1284" y="1053"/>
                </a:cubicBezTo>
                <a:lnTo>
                  <a:pt x="1280" y="1490"/>
                </a:lnTo>
                <a:lnTo>
                  <a:pt x="1294" y="1569"/>
                </a:lnTo>
                <a:lnTo>
                  <a:pt x="1320" y="1588"/>
                </a:lnTo>
                <a:lnTo>
                  <a:pt x="1320" y="1645"/>
                </a:lnTo>
                <a:lnTo>
                  <a:pt x="1409" y="1645"/>
                </a:lnTo>
                <a:cubicBezTo>
                  <a:pt x="1409" y="1611"/>
                  <a:pt x="1398" y="1580"/>
                  <a:pt x="1364" y="1561"/>
                </a:cubicBezTo>
                <a:lnTo>
                  <a:pt x="1351" y="1518"/>
                </a:lnTo>
                <a:lnTo>
                  <a:pt x="1397" y="1029"/>
                </a:lnTo>
                <a:lnTo>
                  <a:pt x="1329" y="1045"/>
                </a:lnTo>
                <a:close/>
                <a:moveTo>
                  <a:pt x="1627" y="1287"/>
                </a:moveTo>
                <a:cubicBezTo>
                  <a:pt x="1660" y="1287"/>
                  <a:pt x="1701" y="1270"/>
                  <a:pt x="1721" y="1248"/>
                </a:cubicBezTo>
                <a:lnTo>
                  <a:pt x="1739" y="1228"/>
                </a:lnTo>
                <a:cubicBezTo>
                  <a:pt x="1753" y="1217"/>
                  <a:pt x="1765" y="1202"/>
                  <a:pt x="1773" y="1185"/>
                </a:cubicBezTo>
                <a:lnTo>
                  <a:pt x="1776" y="1179"/>
                </a:lnTo>
                <a:lnTo>
                  <a:pt x="1776" y="929"/>
                </a:lnTo>
                <a:cubicBezTo>
                  <a:pt x="1776" y="882"/>
                  <a:pt x="1738" y="844"/>
                  <a:pt x="1692" y="844"/>
                </a:cubicBezTo>
                <a:lnTo>
                  <a:pt x="1560" y="844"/>
                </a:lnTo>
                <a:cubicBezTo>
                  <a:pt x="1569" y="828"/>
                  <a:pt x="1576" y="811"/>
                  <a:pt x="1582" y="794"/>
                </a:cubicBezTo>
                <a:lnTo>
                  <a:pt x="1233" y="873"/>
                </a:lnTo>
                <a:lnTo>
                  <a:pt x="1233" y="1040"/>
                </a:lnTo>
                <a:lnTo>
                  <a:pt x="1235" y="1040"/>
                </a:lnTo>
                <a:cubicBezTo>
                  <a:pt x="1260" y="1040"/>
                  <a:pt x="1284" y="1038"/>
                  <a:pt x="1307" y="1033"/>
                </a:cubicBezTo>
                <a:cubicBezTo>
                  <a:pt x="1313" y="1032"/>
                  <a:pt x="1319" y="1031"/>
                  <a:pt x="1324" y="1030"/>
                </a:cubicBezTo>
                <a:lnTo>
                  <a:pt x="1667" y="953"/>
                </a:lnTo>
                <a:lnTo>
                  <a:pt x="1711" y="1175"/>
                </a:lnTo>
                <a:lnTo>
                  <a:pt x="1687" y="1196"/>
                </a:lnTo>
                <a:lnTo>
                  <a:pt x="1637" y="1194"/>
                </a:lnTo>
                <a:lnTo>
                  <a:pt x="1618" y="1286"/>
                </a:lnTo>
                <a:lnTo>
                  <a:pt x="1622" y="1286"/>
                </a:lnTo>
                <a:cubicBezTo>
                  <a:pt x="1624" y="1287"/>
                  <a:pt x="1625" y="1287"/>
                  <a:pt x="1627" y="1287"/>
                </a:cubicBezTo>
                <a:close/>
                <a:moveTo>
                  <a:pt x="1602" y="599"/>
                </a:moveTo>
                <a:lnTo>
                  <a:pt x="1602" y="394"/>
                </a:lnTo>
                <a:cubicBezTo>
                  <a:pt x="1579" y="372"/>
                  <a:pt x="1564" y="341"/>
                  <a:pt x="1564" y="306"/>
                </a:cubicBezTo>
                <a:cubicBezTo>
                  <a:pt x="1565" y="276"/>
                  <a:pt x="1576" y="247"/>
                  <a:pt x="1598" y="225"/>
                </a:cubicBezTo>
                <a:lnTo>
                  <a:pt x="1607" y="234"/>
                </a:lnTo>
                <a:cubicBezTo>
                  <a:pt x="1588" y="253"/>
                  <a:pt x="1578" y="279"/>
                  <a:pt x="1577" y="306"/>
                </a:cubicBezTo>
                <a:cubicBezTo>
                  <a:pt x="1577" y="334"/>
                  <a:pt x="1588" y="361"/>
                  <a:pt x="1608" y="381"/>
                </a:cubicBezTo>
                <a:cubicBezTo>
                  <a:pt x="1623" y="396"/>
                  <a:pt x="1643" y="406"/>
                  <a:pt x="1664" y="410"/>
                </a:cubicBezTo>
                <a:lnTo>
                  <a:pt x="1727" y="399"/>
                </a:lnTo>
                <a:lnTo>
                  <a:pt x="1704" y="77"/>
                </a:lnTo>
                <a:lnTo>
                  <a:pt x="1713" y="77"/>
                </a:lnTo>
                <a:lnTo>
                  <a:pt x="1605" y="77"/>
                </a:lnTo>
                <a:lnTo>
                  <a:pt x="1600" y="77"/>
                </a:lnTo>
                <a:cubicBezTo>
                  <a:pt x="1487" y="78"/>
                  <a:pt x="1384" y="142"/>
                  <a:pt x="1334" y="243"/>
                </a:cubicBezTo>
                <a:lnTo>
                  <a:pt x="1256" y="511"/>
                </a:lnTo>
                <a:lnTo>
                  <a:pt x="1238" y="511"/>
                </a:lnTo>
                <a:lnTo>
                  <a:pt x="1319" y="235"/>
                </a:lnTo>
                <a:cubicBezTo>
                  <a:pt x="1372" y="128"/>
                  <a:pt x="1480" y="60"/>
                  <a:pt x="1600" y="59"/>
                </a:cubicBezTo>
                <a:lnTo>
                  <a:pt x="1768" y="59"/>
                </a:lnTo>
                <a:lnTo>
                  <a:pt x="1824" y="0"/>
                </a:lnTo>
                <a:lnTo>
                  <a:pt x="1600" y="0"/>
                </a:lnTo>
                <a:lnTo>
                  <a:pt x="1543" y="5"/>
                </a:lnTo>
                <a:cubicBezTo>
                  <a:pt x="1493" y="13"/>
                  <a:pt x="1446" y="30"/>
                  <a:pt x="1403" y="57"/>
                </a:cubicBezTo>
                <a:cubicBezTo>
                  <a:pt x="1344" y="94"/>
                  <a:pt x="1296" y="147"/>
                  <a:pt x="1266" y="209"/>
                </a:cubicBezTo>
                <a:lnTo>
                  <a:pt x="1174" y="511"/>
                </a:lnTo>
                <a:lnTo>
                  <a:pt x="1097" y="511"/>
                </a:lnTo>
                <a:lnTo>
                  <a:pt x="1144" y="626"/>
                </a:lnTo>
                <a:cubicBezTo>
                  <a:pt x="1321" y="703"/>
                  <a:pt x="1497" y="648"/>
                  <a:pt x="1602" y="599"/>
                </a:cubicBezTo>
                <a:close/>
                <a:moveTo>
                  <a:pt x="1722" y="76"/>
                </a:moveTo>
                <a:lnTo>
                  <a:pt x="1724" y="114"/>
                </a:lnTo>
                <a:lnTo>
                  <a:pt x="1809" y="133"/>
                </a:lnTo>
                <a:lnTo>
                  <a:pt x="1874" y="45"/>
                </a:lnTo>
                <a:lnTo>
                  <a:pt x="1721" y="76"/>
                </a:lnTo>
                <a:lnTo>
                  <a:pt x="1722" y="76"/>
                </a:lnTo>
                <a:close/>
                <a:moveTo>
                  <a:pt x="1801" y="545"/>
                </a:moveTo>
                <a:cubicBezTo>
                  <a:pt x="1815" y="534"/>
                  <a:pt x="1824" y="516"/>
                  <a:pt x="1824" y="498"/>
                </a:cubicBezTo>
                <a:lnTo>
                  <a:pt x="1824" y="483"/>
                </a:lnTo>
                <a:lnTo>
                  <a:pt x="1751" y="496"/>
                </a:lnTo>
                <a:lnTo>
                  <a:pt x="1752" y="513"/>
                </a:lnTo>
                <a:lnTo>
                  <a:pt x="1724" y="565"/>
                </a:lnTo>
                <a:cubicBezTo>
                  <a:pt x="1741" y="573"/>
                  <a:pt x="1765" y="574"/>
                  <a:pt x="1781" y="561"/>
                </a:cubicBezTo>
                <a:lnTo>
                  <a:pt x="1801" y="545"/>
                </a:lnTo>
                <a:close/>
                <a:moveTo>
                  <a:pt x="1688" y="528"/>
                </a:moveTo>
                <a:lnTo>
                  <a:pt x="1704" y="550"/>
                </a:lnTo>
                <a:lnTo>
                  <a:pt x="1704" y="551"/>
                </a:lnTo>
                <a:cubicBezTo>
                  <a:pt x="1705" y="553"/>
                  <a:pt x="1707" y="554"/>
                  <a:pt x="1709" y="556"/>
                </a:cubicBezTo>
                <a:lnTo>
                  <a:pt x="1735" y="509"/>
                </a:lnTo>
                <a:lnTo>
                  <a:pt x="1734" y="499"/>
                </a:lnTo>
                <a:lnTo>
                  <a:pt x="1687" y="508"/>
                </a:lnTo>
                <a:cubicBezTo>
                  <a:pt x="1685" y="515"/>
                  <a:pt x="1684" y="523"/>
                  <a:pt x="1688" y="528"/>
                </a:cubicBezTo>
                <a:close/>
                <a:moveTo>
                  <a:pt x="1682" y="425"/>
                </a:moveTo>
                <a:lnTo>
                  <a:pt x="1681" y="425"/>
                </a:lnTo>
                <a:cubicBezTo>
                  <a:pt x="1681" y="425"/>
                  <a:pt x="1681" y="425"/>
                  <a:pt x="1681" y="425"/>
                </a:cubicBezTo>
                <a:lnTo>
                  <a:pt x="1659" y="429"/>
                </a:lnTo>
                <a:lnTo>
                  <a:pt x="1691" y="496"/>
                </a:lnTo>
                <a:lnTo>
                  <a:pt x="1691" y="496"/>
                </a:lnTo>
                <a:lnTo>
                  <a:pt x="1733" y="489"/>
                </a:lnTo>
                <a:lnTo>
                  <a:pt x="1728" y="416"/>
                </a:lnTo>
                <a:lnTo>
                  <a:pt x="1700" y="421"/>
                </a:lnTo>
                <a:lnTo>
                  <a:pt x="1724" y="478"/>
                </a:lnTo>
                <a:lnTo>
                  <a:pt x="1686" y="425"/>
                </a:lnTo>
                <a:cubicBezTo>
                  <a:pt x="1685" y="425"/>
                  <a:pt x="1683" y="425"/>
                  <a:pt x="1682" y="425"/>
                </a:cubicBezTo>
                <a:close/>
                <a:moveTo>
                  <a:pt x="1824" y="473"/>
                </a:moveTo>
                <a:lnTo>
                  <a:pt x="1824" y="399"/>
                </a:lnTo>
                <a:lnTo>
                  <a:pt x="1745" y="413"/>
                </a:lnTo>
                <a:lnTo>
                  <a:pt x="1751" y="486"/>
                </a:lnTo>
                <a:lnTo>
                  <a:pt x="1824" y="473"/>
                </a:lnTo>
                <a:close/>
                <a:moveTo>
                  <a:pt x="1824" y="187"/>
                </a:moveTo>
                <a:cubicBezTo>
                  <a:pt x="1824" y="172"/>
                  <a:pt x="1821" y="158"/>
                  <a:pt x="1815" y="145"/>
                </a:cubicBezTo>
                <a:lnTo>
                  <a:pt x="1725" y="125"/>
                </a:lnTo>
                <a:lnTo>
                  <a:pt x="1731" y="207"/>
                </a:lnTo>
                <a:lnTo>
                  <a:pt x="1761" y="207"/>
                </a:lnTo>
                <a:cubicBezTo>
                  <a:pt x="1783" y="207"/>
                  <a:pt x="1800" y="224"/>
                  <a:pt x="1800" y="246"/>
                </a:cubicBezTo>
                <a:lnTo>
                  <a:pt x="1800" y="265"/>
                </a:lnTo>
                <a:cubicBezTo>
                  <a:pt x="1800" y="287"/>
                  <a:pt x="1783" y="304"/>
                  <a:pt x="1761" y="304"/>
                </a:cubicBezTo>
                <a:lnTo>
                  <a:pt x="1738" y="304"/>
                </a:lnTo>
                <a:lnTo>
                  <a:pt x="1744" y="396"/>
                </a:lnTo>
                <a:lnTo>
                  <a:pt x="1824" y="381"/>
                </a:lnTo>
                <a:lnTo>
                  <a:pt x="1824" y="187"/>
                </a:lnTo>
                <a:close/>
                <a:moveTo>
                  <a:pt x="1656" y="422"/>
                </a:moveTo>
                <a:lnTo>
                  <a:pt x="1657" y="423"/>
                </a:lnTo>
                <a:lnTo>
                  <a:pt x="1657" y="422"/>
                </a:lnTo>
                <a:cubicBezTo>
                  <a:pt x="1656" y="422"/>
                  <a:pt x="1656" y="422"/>
                  <a:pt x="1656" y="422"/>
                </a:cubicBezTo>
                <a:close/>
                <a:moveTo>
                  <a:pt x="1610" y="614"/>
                </a:moveTo>
                <a:cubicBezTo>
                  <a:pt x="1656" y="593"/>
                  <a:pt x="1688" y="572"/>
                  <a:pt x="1702" y="563"/>
                </a:cubicBezTo>
                <a:cubicBezTo>
                  <a:pt x="1701" y="561"/>
                  <a:pt x="1700" y="559"/>
                  <a:pt x="1698" y="558"/>
                </a:cubicBezTo>
                <a:cubicBezTo>
                  <a:pt x="1696" y="555"/>
                  <a:pt x="1694" y="552"/>
                  <a:pt x="1692" y="549"/>
                </a:cubicBezTo>
                <a:cubicBezTo>
                  <a:pt x="1679" y="557"/>
                  <a:pt x="1651" y="575"/>
                  <a:pt x="1610" y="595"/>
                </a:cubicBezTo>
                <a:lnTo>
                  <a:pt x="1610" y="614"/>
                </a:lnTo>
                <a:close/>
                <a:moveTo>
                  <a:pt x="1153" y="648"/>
                </a:moveTo>
                <a:lnTo>
                  <a:pt x="1220" y="814"/>
                </a:lnTo>
                <a:lnTo>
                  <a:pt x="1598" y="728"/>
                </a:lnTo>
                <a:cubicBezTo>
                  <a:pt x="1601" y="710"/>
                  <a:pt x="1602" y="692"/>
                  <a:pt x="1602" y="673"/>
                </a:cubicBezTo>
                <a:lnTo>
                  <a:pt x="1602" y="618"/>
                </a:lnTo>
                <a:cubicBezTo>
                  <a:pt x="1534" y="649"/>
                  <a:pt x="1438" y="682"/>
                  <a:pt x="1331" y="682"/>
                </a:cubicBezTo>
                <a:cubicBezTo>
                  <a:pt x="1274" y="682"/>
                  <a:pt x="1214" y="672"/>
                  <a:pt x="1153" y="648"/>
                </a:cubicBezTo>
                <a:close/>
              </a:path>
            </a:pathLst>
          </a:custGeom>
          <a:solidFill>
            <a:schemeClr val="tx1"/>
          </a:solidFill>
          <a:ln w="19050">
            <a:solidFill>
              <a:schemeClr val="accent1"/>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schemeClr val="accent2"/>
              </a:solidFill>
            </a:endParaRPr>
          </a:p>
        </p:txBody>
      </p:sp>
      <p:sp>
        <p:nvSpPr>
          <p:cNvPr id="16" name="Freeform 6"/>
          <p:cNvSpPr>
            <a:spLocks noEditPoints="1"/>
          </p:cNvSpPr>
          <p:nvPr/>
        </p:nvSpPr>
        <p:spPr bwMode="auto">
          <a:xfrm>
            <a:off x="1195473" y="3433951"/>
            <a:ext cx="3558167" cy="1941206"/>
          </a:xfrm>
          <a:custGeom>
            <a:avLst/>
            <a:gdLst>
              <a:gd name="T0" fmla="*/ 111 w 3485"/>
              <a:gd name="T1" fmla="*/ 816 h 1892"/>
              <a:gd name="T2" fmla="*/ 125 w 3485"/>
              <a:gd name="T3" fmla="*/ 758 h 1892"/>
              <a:gd name="T4" fmla="*/ 190 w 3485"/>
              <a:gd name="T5" fmla="*/ 701 h 1892"/>
              <a:gd name="T6" fmla="*/ 251 w 3485"/>
              <a:gd name="T7" fmla="*/ 639 h 1892"/>
              <a:gd name="T8" fmla="*/ 287 w 3485"/>
              <a:gd name="T9" fmla="*/ 598 h 1892"/>
              <a:gd name="T10" fmla="*/ 362 w 3485"/>
              <a:gd name="T11" fmla="*/ 497 h 1892"/>
              <a:gd name="T12" fmla="*/ 433 w 3485"/>
              <a:gd name="T13" fmla="*/ 461 h 1892"/>
              <a:gd name="T14" fmla="*/ 523 w 3485"/>
              <a:gd name="T15" fmla="*/ 407 h 1892"/>
              <a:gd name="T16" fmla="*/ 602 w 3485"/>
              <a:gd name="T17" fmla="*/ 364 h 1892"/>
              <a:gd name="T18" fmla="*/ 662 w 3485"/>
              <a:gd name="T19" fmla="*/ 302 h 1892"/>
              <a:gd name="T20" fmla="*/ 721 w 3485"/>
              <a:gd name="T21" fmla="*/ 278 h 1892"/>
              <a:gd name="T22" fmla="*/ 794 w 3485"/>
              <a:gd name="T23" fmla="*/ 253 h 1892"/>
              <a:gd name="T24" fmla="*/ 859 w 3485"/>
              <a:gd name="T25" fmla="*/ 205 h 1892"/>
              <a:gd name="T26" fmla="*/ 939 w 3485"/>
              <a:gd name="T27" fmla="*/ 206 h 1892"/>
              <a:gd name="T28" fmla="*/ 1027 w 3485"/>
              <a:gd name="T29" fmla="*/ 178 h 1892"/>
              <a:gd name="T30" fmla="*/ 1113 w 3485"/>
              <a:gd name="T31" fmla="*/ 154 h 1892"/>
              <a:gd name="T32" fmla="*/ 1188 w 3485"/>
              <a:gd name="T33" fmla="*/ 161 h 1892"/>
              <a:gd name="T34" fmla="*/ 1256 w 3485"/>
              <a:gd name="T35" fmla="*/ 126 h 1892"/>
              <a:gd name="T36" fmla="*/ 1340 w 3485"/>
              <a:gd name="T37" fmla="*/ 140 h 1892"/>
              <a:gd name="T38" fmla="*/ 1377 w 3485"/>
              <a:gd name="T39" fmla="*/ 144 h 1892"/>
              <a:gd name="T40" fmla="*/ 1437 w 3485"/>
              <a:gd name="T41" fmla="*/ 155 h 1892"/>
              <a:gd name="T42" fmla="*/ 1533 w 3485"/>
              <a:gd name="T43" fmla="*/ 157 h 1892"/>
              <a:gd name="T44" fmla="*/ 1611 w 3485"/>
              <a:gd name="T45" fmla="*/ 201 h 1892"/>
              <a:gd name="T46" fmla="*/ 1700 w 3485"/>
              <a:gd name="T47" fmla="*/ 197 h 1892"/>
              <a:gd name="T48" fmla="*/ 1758 w 3485"/>
              <a:gd name="T49" fmla="*/ 239 h 1892"/>
              <a:gd name="T50" fmla="*/ 1831 w 3485"/>
              <a:gd name="T51" fmla="*/ 263 h 1892"/>
              <a:gd name="T52" fmla="*/ 1903 w 3485"/>
              <a:gd name="T53" fmla="*/ 294 h 1892"/>
              <a:gd name="T54" fmla="*/ 1963 w 3485"/>
              <a:gd name="T55" fmla="*/ 363 h 1892"/>
              <a:gd name="T56" fmla="*/ 2037 w 3485"/>
              <a:gd name="T57" fmla="*/ 394 h 1892"/>
              <a:gd name="T58" fmla="*/ 2134 w 3485"/>
              <a:gd name="T59" fmla="*/ 457 h 1892"/>
              <a:gd name="T60" fmla="*/ 2207 w 3485"/>
              <a:gd name="T61" fmla="*/ 501 h 1892"/>
              <a:gd name="T62" fmla="*/ 2262 w 3485"/>
              <a:gd name="T63" fmla="*/ 588 h 1892"/>
              <a:gd name="T64" fmla="*/ 2306 w 3485"/>
              <a:gd name="T65" fmla="*/ 643 h 1892"/>
              <a:gd name="T66" fmla="*/ 2384 w 3485"/>
              <a:gd name="T67" fmla="*/ 689 h 1892"/>
              <a:gd name="T68" fmla="*/ 2438 w 3485"/>
              <a:gd name="T69" fmla="*/ 753 h 1892"/>
              <a:gd name="T70" fmla="*/ 2447 w 3485"/>
              <a:gd name="T71" fmla="*/ 827 h 1892"/>
              <a:gd name="T72" fmla="*/ 2590 w 3485"/>
              <a:gd name="T73" fmla="*/ 684 h 1892"/>
              <a:gd name="T74" fmla="*/ 2925 w 3485"/>
              <a:gd name="T75" fmla="*/ 900 h 1892"/>
              <a:gd name="T76" fmla="*/ 2709 w 3485"/>
              <a:gd name="T77" fmla="*/ 787 h 1892"/>
              <a:gd name="T78" fmla="*/ 3183 w 3485"/>
              <a:gd name="T79" fmla="*/ 555 h 1892"/>
              <a:gd name="T80" fmla="*/ 2972 w 3485"/>
              <a:gd name="T81" fmla="*/ 661 h 1892"/>
              <a:gd name="T82" fmla="*/ 3157 w 3485"/>
              <a:gd name="T83" fmla="*/ 1101 h 1892"/>
              <a:gd name="T84" fmla="*/ 3191 w 3485"/>
              <a:gd name="T85" fmla="*/ 1456 h 1892"/>
              <a:gd name="T86" fmla="*/ 3026 w 3485"/>
              <a:gd name="T87" fmla="*/ 1395 h 1892"/>
              <a:gd name="T88" fmla="*/ 1137 w 3485"/>
              <a:gd name="T89" fmla="*/ 1390 h 1892"/>
              <a:gd name="T90" fmla="*/ 0 w 3485"/>
              <a:gd name="T91" fmla="*/ 911 h 1892"/>
              <a:gd name="T92" fmla="*/ 2935 w 3485"/>
              <a:gd name="T93" fmla="*/ 1353 h 1892"/>
              <a:gd name="T94" fmla="*/ 2935 w 3485"/>
              <a:gd name="T95" fmla="*/ 1353 h 1892"/>
              <a:gd name="T96" fmla="*/ 1116 w 3485"/>
              <a:gd name="T97" fmla="*/ 1448 h 1892"/>
              <a:gd name="T98" fmla="*/ 2484 w 3485"/>
              <a:gd name="T99" fmla="*/ 1604 h 1892"/>
              <a:gd name="T100" fmla="*/ 2593 w 3485"/>
              <a:gd name="T101" fmla="*/ 1744 h 1892"/>
              <a:gd name="T102" fmla="*/ 774 w 3485"/>
              <a:gd name="T103" fmla="*/ 1634 h 1892"/>
              <a:gd name="T104" fmla="*/ 883 w 3485"/>
              <a:gd name="T105" fmla="*/ 1604 h 1892"/>
              <a:gd name="T106" fmla="*/ 486 w 3485"/>
              <a:gd name="T107" fmla="*/ 1604 h 1892"/>
              <a:gd name="T108" fmla="*/ 2970 w 3485"/>
              <a:gd name="T109" fmla="*/ 127 h 1892"/>
              <a:gd name="T110" fmla="*/ 2691 w 3485"/>
              <a:gd name="T111" fmla="*/ 127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85" h="1892">
                <a:moveTo>
                  <a:pt x="3061" y="1493"/>
                </a:moveTo>
                <a:lnTo>
                  <a:pt x="3156" y="1493"/>
                </a:lnTo>
                <a:lnTo>
                  <a:pt x="3156" y="1581"/>
                </a:lnTo>
                <a:lnTo>
                  <a:pt x="3061" y="1581"/>
                </a:lnTo>
                <a:lnTo>
                  <a:pt x="3061" y="1493"/>
                </a:lnTo>
                <a:close/>
                <a:moveTo>
                  <a:pt x="102" y="818"/>
                </a:moveTo>
                <a:lnTo>
                  <a:pt x="109" y="818"/>
                </a:lnTo>
                <a:cubicBezTo>
                  <a:pt x="110" y="817"/>
                  <a:pt x="111" y="816"/>
                  <a:pt x="111" y="816"/>
                </a:cubicBezTo>
                <a:lnTo>
                  <a:pt x="103" y="808"/>
                </a:lnTo>
                <a:cubicBezTo>
                  <a:pt x="99" y="804"/>
                  <a:pt x="97" y="798"/>
                  <a:pt x="97" y="792"/>
                </a:cubicBezTo>
                <a:cubicBezTo>
                  <a:pt x="97" y="785"/>
                  <a:pt x="99" y="780"/>
                  <a:pt x="103" y="775"/>
                </a:cubicBezTo>
                <a:lnTo>
                  <a:pt x="109" y="770"/>
                </a:lnTo>
                <a:lnTo>
                  <a:pt x="109" y="770"/>
                </a:lnTo>
                <a:lnTo>
                  <a:pt x="109" y="770"/>
                </a:lnTo>
                <a:lnTo>
                  <a:pt x="114" y="764"/>
                </a:lnTo>
                <a:cubicBezTo>
                  <a:pt x="117" y="761"/>
                  <a:pt x="121" y="759"/>
                  <a:pt x="125" y="758"/>
                </a:cubicBezTo>
                <a:cubicBezTo>
                  <a:pt x="125" y="757"/>
                  <a:pt x="126" y="756"/>
                  <a:pt x="126" y="754"/>
                </a:cubicBezTo>
                <a:lnTo>
                  <a:pt x="131" y="740"/>
                </a:lnTo>
                <a:cubicBezTo>
                  <a:pt x="133" y="734"/>
                  <a:pt x="137" y="729"/>
                  <a:pt x="142" y="726"/>
                </a:cubicBezTo>
                <a:cubicBezTo>
                  <a:pt x="144" y="725"/>
                  <a:pt x="146" y="725"/>
                  <a:pt x="148" y="724"/>
                </a:cubicBezTo>
                <a:cubicBezTo>
                  <a:pt x="149" y="722"/>
                  <a:pt x="150" y="719"/>
                  <a:pt x="152" y="717"/>
                </a:cubicBezTo>
                <a:lnTo>
                  <a:pt x="163" y="706"/>
                </a:lnTo>
                <a:cubicBezTo>
                  <a:pt x="170" y="698"/>
                  <a:pt x="181" y="696"/>
                  <a:pt x="190" y="701"/>
                </a:cubicBezTo>
                <a:cubicBezTo>
                  <a:pt x="190" y="701"/>
                  <a:pt x="190" y="701"/>
                  <a:pt x="190" y="701"/>
                </a:cubicBezTo>
                <a:cubicBezTo>
                  <a:pt x="191" y="700"/>
                  <a:pt x="193" y="699"/>
                  <a:pt x="194" y="698"/>
                </a:cubicBezTo>
                <a:cubicBezTo>
                  <a:pt x="194" y="694"/>
                  <a:pt x="195" y="689"/>
                  <a:pt x="198" y="685"/>
                </a:cubicBezTo>
                <a:lnTo>
                  <a:pt x="206" y="672"/>
                </a:lnTo>
                <a:cubicBezTo>
                  <a:pt x="210" y="667"/>
                  <a:pt x="215" y="663"/>
                  <a:pt x="221" y="662"/>
                </a:cubicBezTo>
                <a:cubicBezTo>
                  <a:pt x="227" y="661"/>
                  <a:pt x="232" y="662"/>
                  <a:pt x="237" y="665"/>
                </a:cubicBezTo>
                <a:lnTo>
                  <a:pt x="241" y="659"/>
                </a:lnTo>
                <a:lnTo>
                  <a:pt x="242" y="654"/>
                </a:lnTo>
                <a:cubicBezTo>
                  <a:pt x="243" y="648"/>
                  <a:pt x="246" y="642"/>
                  <a:pt x="251" y="639"/>
                </a:cubicBezTo>
                <a:cubicBezTo>
                  <a:pt x="251" y="638"/>
                  <a:pt x="252" y="638"/>
                  <a:pt x="252" y="638"/>
                </a:cubicBezTo>
                <a:cubicBezTo>
                  <a:pt x="253" y="636"/>
                  <a:pt x="255" y="634"/>
                  <a:pt x="256" y="632"/>
                </a:cubicBezTo>
                <a:cubicBezTo>
                  <a:pt x="259" y="629"/>
                  <a:pt x="262" y="627"/>
                  <a:pt x="266" y="626"/>
                </a:cubicBezTo>
                <a:lnTo>
                  <a:pt x="269" y="619"/>
                </a:lnTo>
                <a:cubicBezTo>
                  <a:pt x="271" y="613"/>
                  <a:pt x="275" y="608"/>
                  <a:pt x="280" y="606"/>
                </a:cubicBezTo>
                <a:cubicBezTo>
                  <a:pt x="282" y="605"/>
                  <a:pt x="283" y="605"/>
                  <a:pt x="285" y="604"/>
                </a:cubicBezTo>
                <a:cubicBezTo>
                  <a:pt x="285" y="602"/>
                  <a:pt x="286" y="600"/>
                  <a:pt x="286" y="598"/>
                </a:cubicBezTo>
                <a:cubicBezTo>
                  <a:pt x="286" y="598"/>
                  <a:pt x="286" y="598"/>
                  <a:pt x="287" y="598"/>
                </a:cubicBezTo>
                <a:cubicBezTo>
                  <a:pt x="282" y="589"/>
                  <a:pt x="283" y="578"/>
                  <a:pt x="290" y="571"/>
                </a:cubicBezTo>
                <a:lnTo>
                  <a:pt x="300" y="560"/>
                </a:lnTo>
                <a:cubicBezTo>
                  <a:pt x="303" y="556"/>
                  <a:pt x="307" y="554"/>
                  <a:pt x="312" y="553"/>
                </a:cubicBezTo>
                <a:lnTo>
                  <a:pt x="315" y="549"/>
                </a:lnTo>
                <a:cubicBezTo>
                  <a:pt x="314" y="540"/>
                  <a:pt x="318" y="530"/>
                  <a:pt x="327" y="525"/>
                </a:cubicBezTo>
                <a:lnTo>
                  <a:pt x="340" y="517"/>
                </a:lnTo>
                <a:cubicBezTo>
                  <a:pt x="342" y="517"/>
                  <a:pt x="343" y="516"/>
                  <a:pt x="345" y="515"/>
                </a:cubicBezTo>
                <a:cubicBezTo>
                  <a:pt x="347" y="507"/>
                  <a:pt x="353" y="499"/>
                  <a:pt x="362" y="497"/>
                </a:cubicBezTo>
                <a:lnTo>
                  <a:pt x="377" y="494"/>
                </a:lnTo>
                <a:cubicBezTo>
                  <a:pt x="381" y="493"/>
                  <a:pt x="384" y="493"/>
                  <a:pt x="388" y="494"/>
                </a:cubicBezTo>
                <a:cubicBezTo>
                  <a:pt x="392" y="490"/>
                  <a:pt x="397" y="488"/>
                  <a:pt x="402" y="488"/>
                </a:cubicBezTo>
                <a:cubicBezTo>
                  <a:pt x="403" y="488"/>
                  <a:pt x="404" y="488"/>
                  <a:pt x="405" y="488"/>
                </a:cubicBezTo>
                <a:cubicBezTo>
                  <a:pt x="406" y="488"/>
                  <a:pt x="406" y="487"/>
                  <a:pt x="406" y="487"/>
                </a:cubicBezTo>
                <a:lnTo>
                  <a:pt x="413" y="473"/>
                </a:lnTo>
                <a:cubicBezTo>
                  <a:pt x="416" y="468"/>
                  <a:pt x="421" y="464"/>
                  <a:pt x="426" y="462"/>
                </a:cubicBezTo>
                <a:cubicBezTo>
                  <a:pt x="428" y="461"/>
                  <a:pt x="431" y="461"/>
                  <a:pt x="433" y="461"/>
                </a:cubicBezTo>
                <a:cubicBezTo>
                  <a:pt x="434" y="458"/>
                  <a:pt x="436" y="456"/>
                  <a:pt x="438" y="454"/>
                </a:cubicBezTo>
                <a:lnTo>
                  <a:pt x="451" y="445"/>
                </a:lnTo>
                <a:cubicBezTo>
                  <a:pt x="459" y="439"/>
                  <a:pt x="469" y="439"/>
                  <a:pt x="477" y="444"/>
                </a:cubicBezTo>
                <a:cubicBezTo>
                  <a:pt x="477" y="439"/>
                  <a:pt x="479" y="433"/>
                  <a:pt x="483" y="429"/>
                </a:cubicBezTo>
                <a:lnTo>
                  <a:pt x="494" y="418"/>
                </a:lnTo>
                <a:cubicBezTo>
                  <a:pt x="498" y="413"/>
                  <a:pt x="504" y="411"/>
                  <a:pt x="510" y="411"/>
                </a:cubicBezTo>
                <a:cubicBezTo>
                  <a:pt x="512" y="411"/>
                  <a:pt x="514" y="411"/>
                  <a:pt x="516" y="411"/>
                </a:cubicBezTo>
                <a:cubicBezTo>
                  <a:pt x="518" y="410"/>
                  <a:pt x="521" y="408"/>
                  <a:pt x="523" y="407"/>
                </a:cubicBezTo>
                <a:lnTo>
                  <a:pt x="535" y="402"/>
                </a:lnTo>
                <a:cubicBezTo>
                  <a:pt x="544" y="397"/>
                  <a:pt x="556" y="397"/>
                  <a:pt x="564" y="404"/>
                </a:cubicBezTo>
                <a:lnTo>
                  <a:pt x="568" y="399"/>
                </a:lnTo>
                <a:lnTo>
                  <a:pt x="570" y="394"/>
                </a:lnTo>
                <a:cubicBezTo>
                  <a:pt x="572" y="388"/>
                  <a:pt x="576" y="383"/>
                  <a:pt x="581" y="380"/>
                </a:cubicBezTo>
                <a:cubicBezTo>
                  <a:pt x="582" y="380"/>
                  <a:pt x="583" y="380"/>
                  <a:pt x="583" y="380"/>
                </a:cubicBezTo>
                <a:cubicBezTo>
                  <a:pt x="587" y="375"/>
                  <a:pt x="592" y="372"/>
                  <a:pt x="599" y="371"/>
                </a:cubicBezTo>
                <a:lnTo>
                  <a:pt x="602" y="364"/>
                </a:lnTo>
                <a:cubicBezTo>
                  <a:pt x="605" y="359"/>
                  <a:pt x="610" y="355"/>
                  <a:pt x="616" y="353"/>
                </a:cubicBezTo>
                <a:cubicBezTo>
                  <a:pt x="618" y="353"/>
                  <a:pt x="619" y="352"/>
                  <a:pt x="621" y="352"/>
                </a:cubicBezTo>
                <a:cubicBezTo>
                  <a:pt x="621" y="350"/>
                  <a:pt x="622" y="349"/>
                  <a:pt x="624" y="347"/>
                </a:cubicBezTo>
                <a:cubicBezTo>
                  <a:pt x="624" y="347"/>
                  <a:pt x="624" y="346"/>
                  <a:pt x="624" y="346"/>
                </a:cubicBezTo>
                <a:cubicBezTo>
                  <a:pt x="621" y="337"/>
                  <a:pt x="623" y="326"/>
                  <a:pt x="631" y="320"/>
                </a:cubicBezTo>
                <a:lnTo>
                  <a:pt x="644" y="311"/>
                </a:lnTo>
                <a:cubicBezTo>
                  <a:pt x="647" y="308"/>
                  <a:pt x="652" y="307"/>
                  <a:pt x="656" y="306"/>
                </a:cubicBezTo>
                <a:lnTo>
                  <a:pt x="662" y="302"/>
                </a:lnTo>
                <a:lnTo>
                  <a:pt x="662" y="302"/>
                </a:lnTo>
                <a:lnTo>
                  <a:pt x="662" y="302"/>
                </a:lnTo>
                <a:lnTo>
                  <a:pt x="668" y="297"/>
                </a:lnTo>
                <a:cubicBezTo>
                  <a:pt x="673" y="293"/>
                  <a:pt x="679" y="291"/>
                  <a:pt x="685" y="292"/>
                </a:cubicBezTo>
                <a:cubicBezTo>
                  <a:pt x="690" y="293"/>
                  <a:pt x="694" y="295"/>
                  <a:pt x="698" y="298"/>
                </a:cubicBezTo>
                <a:lnTo>
                  <a:pt x="702" y="291"/>
                </a:lnTo>
                <a:cubicBezTo>
                  <a:pt x="705" y="285"/>
                  <a:pt x="710" y="281"/>
                  <a:pt x="715" y="279"/>
                </a:cubicBezTo>
                <a:cubicBezTo>
                  <a:pt x="717" y="278"/>
                  <a:pt x="719" y="278"/>
                  <a:pt x="721" y="278"/>
                </a:cubicBezTo>
                <a:cubicBezTo>
                  <a:pt x="723" y="276"/>
                  <a:pt x="725" y="274"/>
                  <a:pt x="727" y="272"/>
                </a:cubicBezTo>
                <a:lnTo>
                  <a:pt x="739" y="262"/>
                </a:lnTo>
                <a:cubicBezTo>
                  <a:pt x="744" y="259"/>
                  <a:pt x="750" y="257"/>
                  <a:pt x="756" y="258"/>
                </a:cubicBezTo>
                <a:cubicBezTo>
                  <a:pt x="761" y="259"/>
                  <a:pt x="765" y="261"/>
                  <a:pt x="769" y="264"/>
                </a:cubicBezTo>
                <a:lnTo>
                  <a:pt x="769" y="264"/>
                </a:lnTo>
                <a:cubicBezTo>
                  <a:pt x="773" y="260"/>
                  <a:pt x="779" y="258"/>
                  <a:pt x="785" y="259"/>
                </a:cubicBezTo>
                <a:cubicBezTo>
                  <a:pt x="786" y="258"/>
                  <a:pt x="787" y="257"/>
                  <a:pt x="789" y="256"/>
                </a:cubicBezTo>
                <a:lnTo>
                  <a:pt x="794" y="253"/>
                </a:lnTo>
                <a:cubicBezTo>
                  <a:pt x="796" y="251"/>
                  <a:pt x="798" y="249"/>
                  <a:pt x="800" y="248"/>
                </a:cubicBezTo>
                <a:cubicBezTo>
                  <a:pt x="802" y="247"/>
                  <a:pt x="804" y="247"/>
                  <a:pt x="807" y="246"/>
                </a:cubicBezTo>
                <a:cubicBezTo>
                  <a:pt x="807" y="246"/>
                  <a:pt x="807" y="246"/>
                  <a:pt x="807" y="246"/>
                </a:cubicBezTo>
                <a:lnTo>
                  <a:pt x="822" y="241"/>
                </a:lnTo>
                <a:cubicBezTo>
                  <a:pt x="825" y="240"/>
                  <a:pt x="829" y="240"/>
                  <a:pt x="833" y="241"/>
                </a:cubicBezTo>
                <a:cubicBezTo>
                  <a:pt x="834" y="239"/>
                  <a:pt x="836" y="238"/>
                  <a:pt x="838" y="237"/>
                </a:cubicBezTo>
                <a:cubicBezTo>
                  <a:pt x="836" y="228"/>
                  <a:pt x="839" y="219"/>
                  <a:pt x="847" y="214"/>
                </a:cubicBezTo>
                <a:lnTo>
                  <a:pt x="859" y="205"/>
                </a:lnTo>
                <a:cubicBezTo>
                  <a:pt x="864" y="201"/>
                  <a:pt x="870" y="200"/>
                  <a:pt x="876" y="200"/>
                </a:cubicBezTo>
                <a:cubicBezTo>
                  <a:pt x="878" y="201"/>
                  <a:pt x="880" y="201"/>
                  <a:pt x="882" y="202"/>
                </a:cubicBezTo>
                <a:cubicBezTo>
                  <a:pt x="884" y="201"/>
                  <a:pt x="887" y="200"/>
                  <a:pt x="890" y="199"/>
                </a:cubicBezTo>
                <a:lnTo>
                  <a:pt x="905" y="196"/>
                </a:lnTo>
                <a:cubicBezTo>
                  <a:pt x="918" y="194"/>
                  <a:pt x="930" y="202"/>
                  <a:pt x="932" y="215"/>
                </a:cubicBezTo>
                <a:lnTo>
                  <a:pt x="933" y="219"/>
                </a:lnTo>
                <a:cubicBezTo>
                  <a:pt x="934" y="218"/>
                  <a:pt x="935" y="218"/>
                  <a:pt x="935" y="218"/>
                </a:cubicBezTo>
                <a:cubicBezTo>
                  <a:pt x="936" y="213"/>
                  <a:pt x="937" y="209"/>
                  <a:pt x="939" y="206"/>
                </a:cubicBezTo>
                <a:cubicBezTo>
                  <a:pt x="943" y="201"/>
                  <a:pt x="948" y="197"/>
                  <a:pt x="954" y="196"/>
                </a:cubicBezTo>
                <a:lnTo>
                  <a:pt x="969" y="193"/>
                </a:lnTo>
                <a:cubicBezTo>
                  <a:pt x="970" y="193"/>
                  <a:pt x="971" y="193"/>
                  <a:pt x="972" y="193"/>
                </a:cubicBezTo>
                <a:cubicBezTo>
                  <a:pt x="973" y="192"/>
                  <a:pt x="975" y="190"/>
                  <a:pt x="976" y="189"/>
                </a:cubicBezTo>
                <a:cubicBezTo>
                  <a:pt x="977" y="186"/>
                  <a:pt x="979" y="183"/>
                  <a:pt x="982" y="180"/>
                </a:cubicBezTo>
                <a:cubicBezTo>
                  <a:pt x="986" y="176"/>
                  <a:pt x="992" y="173"/>
                  <a:pt x="998" y="173"/>
                </a:cubicBezTo>
                <a:lnTo>
                  <a:pt x="1014" y="174"/>
                </a:lnTo>
                <a:cubicBezTo>
                  <a:pt x="1019" y="174"/>
                  <a:pt x="1023" y="175"/>
                  <a:pt x="1027" y="178"/>
                </a:cubicBezTo>
                <a:lnTo>
                  <a:pt x="1041" y="177"/>
                </a:lnTo>
                <a:cubicBezTo>
                  <a:pt x="1046" y="177"/>
                  <a:pt x="1050" y="178"/>
                  <a:pt x="1053" y="180"/>
                </a:cubicBezTo>
                <a:cubicBezTo>
                  <a:pt x="1054" y="180"/>
                  <a:pt x="1054" y="180"/>
                  <a:pt x="1054" y="180"/>
                </a:cubicBezTo>
                <a:cubicBezTo>
                  <a:pt x="1057" y="178"/>
                  <a:pt x="1060" y="177"/>
                  <a:pt x="1063" y="177"/>
                </a:cubicBezTo>
                <a:cubicBezTo>
                  <a:pt x="1064" y="169"/>
                  <a:pt x="1069" y="162"/>
                  <a:pt x="1076" y="159"/>
                </a:cubicBezTo>
                <a:lnTo>
                  <a:pt x="1090" y="152"/>
                </a:lnTo>
                <a:cubicBezTo>
                  <a:pt x="1096" y="150"/>
                  <a:pt x="1102" y="149"/>
                  <a:pt x="1108" y="151"/>
                </a:cubicBezTo>
                <a:cubicBezTo>
                  <a:pt x="1110" y="152"/>
                  <a:pt x="1112" y="153"/>
                  <a:pt x="1113" y="154"/>
                </a:cubicBezTo>
                <a:cubicBezTo>
                  <a:pt x="1116" y="153"/>
                  <a:pt x="1119" y="153"/>
                  <a:pt x="1122" y="153"/>
                </a:cubicBezTo>
                <a:lnTo>
                  <a:pt x="1137" y="153"/>
                </a:lnTo>
                <a:cubicBezTo>
                  <a:pt x="1149" y="153"/>
                  <a:pt x="1158" y="161"/>
                  <a:pt x="1160" y="172"/>
                </a:cubicBezTo>
                <a:lnTo>
                  <a:pt x="1160" y="172"/>
                </a:lnTo>
                <a:cubicBezTo>
                  <a:pt x="1163" y="172"/>
                  <a:pt x="1166" y="172"/>
                  <a:pt x="1169" y="173"/>
                </a:cubicBezTo>
                <a:cubicBezTo>
                  <a:pt x="1170" y="173"/>
                  <a:pt x="1172" y="173"/>
                  <a:pt x="1174" y="173"/>
                </a:cubicBezTo>
                <a:cubicBezTo>
                  <a:pt x="1177" y="170"/>
                  <a:pt x="1180" y="167"/>
                  <a:pt x="1184" y="165"/>
                </a:cubicBezTo>
                <a:cubicBezTo>
                  <a:pt x="1185" y="163"/>
                  <a:pt x="1186" y="162"/>
                  <a:pt x="1188" y="161"/>
                </a:cubicBezTo>
                <a:cubicBezTo>
                  <a:pt x="1188" y="151"/>
                  <a:pt x="1194" y="142"/>
                  <a:pt x="1204" y="139"/>
                </a:cubicBezTo>
                <a:lnTo>
                  <a:pt x="1219" y="134"/>
                </a:lnTo>
                <a:cubicBezTo>
                  <a:pt x="1222" y="134"/>
                  <a:pt x="1224" y="133"/>
                  <a:pt x="1227" y="134"/>
                </a:cubicBezTo>
                <a:cubicBezTo>
                  <a:pt x="1229" y="132"/>
                  <a:pt x="1230" y="130"/>
                  <a:pt x="1232" y="129"/>
                </a:cubicBezTo>
                <a:cubicBezTo>
                  <a:pt x="1237" y="126"/>
                  <a:pt x="1243" y="124"/>
                  <a:pt x="1249" y="125"/>
                </a:cubicBezTo>
                <a:lnTo>
                  <a:pt x="1256" y="126"/>
                </a:lnTo>
                <a:lnTo>
                  <a:pt x="1256" y="126"/>
                </a:lnTo>
                <a:lnTo>
                  <a:pt x="1256" y="126"/>
                </a:lnTo>
                <a:lnTo>
                  <a:pt x="1264" y="127"/>
                </a:lnTo>
                <a:cubicBezTo>
                  <a:pt x="1272" y="129"/>
                  <a:pt x="1279" y="134"/>
                  <a:pt x="1282" y="141"/>
                </a:cubicBezTo>
                <a:cubicBezTo>
                  <a:pt x="1285" y="141"/>
                  <a:pt x="1288" y="141"/>
                  <a:pt x="1291" y="142"/>
                </a:cubicBezTo>
                <a:cubicBezTo>
                  <a:pt x="1297" y="143"/>
                  <a:pt x="1303" y="147"/>
                  <a:pt x="1306" y="152"/>
                </a:cubicBezTo>
                <a:lnTo>
                  <a:pt x="1309" y="156"/>
                </a:lnTo>
                <a:cubicBezTo>
                  <a:pt x="1310" y="156"/>
                  <a:pt x="1311" y="156"/>
                  <a:pt x="1313" y="157"/>
                </a:cubicBezTo>
                <a:cubicBezTo>
                  <a:pt x="1314" y="151"/>
                  <a:pt x="1318" y="146"/>
                  <a:pt x="1323" y="143"/>
                </a:cubicBezTo>
                <a:cubicBezTo>
                  <a:pt x="1328" y="139"/>
                  <a:pt x="1334" y="138"/>
                  <a:pt x="1340" y="140"/>
                </a:cubicBezTo>
                <a:lnTo>
                  <a:pt x="1348" y="141"/>
                </a:lnTo>
                <a:lnTo>
                  <a:pt x="1348" y="141"/>
                </a:lnTo>
                <a:lnTo>
                  <a:pt x="1348" y="141"/>
                </a:lnTo>
                <a:lnTo>
                  <a:pt x="1355" y="143"/>
                </a:lnTo>
                <a:cubicBezTo>
                  <a:pt x="1358" y="144"/>
                  <a:pt x="1361" y="145"/>
                  <a:pt x="1364" y="147"/>
                </a:cubicBezTo>
                <a:cubicBezTo>
                  <a:pt x="1364" y="147"/>
                  <a:pt x="1364" y="147"/>
                  <a:pt x="1364" y="147"/>
                </a:cubicBezTo>
                <a:cubicBezTo>
                  <a:pt x="1365" y="147"/>
                  <a:pt x="1366" y="147"/>
                  <a:pt x="1367" y="148"/>
                </a:cubicBezTo>
                <a:cubicBezTo>
                  <a:pt x="1370" y="146"/>
                  <a:pt x="1373" y="145"/>
                  <a:pt x="1377" y="144"/>
                </a:cubicBezTo>
                <a:lnTo>
                  <a:pt x="1384" y="143"/>
                </a:lnTo>
                <a:lnTo>
                  <a:pt x="1384" y="143"/>
                </a:lnTo>
                <a:lnTo>
                  <a:pt x="1384" y="143"/>
                </a:lnTo>
                <a:lnTo>
                  <a:pt x="1392" y="142"/>
                </a:lnTo>
                <a:cubicBezTo>
                  <a:pt x="1398" y="141"/>
                  <a:pt x="1404" y="142"/>
                  <a:pt x="1409" y="146"/>
                </a:cubicBezTo>
                <a:cubicBezTo>
                  <a:pt x="1411" y="147"/>
                  <a:pt x="1412" y="149"/>
                  <a:pt x="1413" y="150"/>
                </a:cubicBezTo>
                <a:cubicBezTo>
                  <a:pt x="1416" y="150"/>
                  <a:pt x="1419" y="150"/>
                  <a:pt x="1422" y="151"/>
                </a:cubicBezTo>
                <a:lnTo>
                  <a:pt x="1437" y="155"/>
                </a:lnTo>
                <a:cubicBezTo>
                  <a:pt x="1441" y="157"/>
                  <a:pt x="1444" y="159"/>
                  <a:pt x="1447" y="162"/>
                </a:cubicBezTo>
                <a:cubicBezTo>
                  <a:pt x="1452" y="161"/>
                  <a:pt x="1457" y="162"/>
                  <a:pt x="1461" y="164"/>
                </a:cubicBezTo>
                <a:lnTo>
                  <a:pt x="1464" y="162"/>
                </a:lnTo>
                <a:cubicBezTo>
                  <a:pt x="1469" y="157"/>
                  <a:pt x="1490" y="162"/>
                  <a:pt x="1492" y="163"/>
                </a:cubicBezTo>
                <a:cubicBezTo>
                  <a:pt x="1493" y="163"/>
                  <a:pt x="1493" y="164"/>
                  <a:pt x="1493" y="164"/>
                </a:cubicBezTo>
                <a:cubicBezTo>
                  <a:pt x="1497" y="162"/>
                  <a:pt x="1501" y="161"/>
                  <a:pt x="1505" y="161"/>
                </a:cubicBezTo>
                <a:lnTo>
                  <a:pt x="1520" y="161"/>
                </a:lnTo>
                <a:cubicBezTo>
                  <a:pt x="1524" y="159"/>
                  <a:pt x="1528" y="157"/>
                  <a:pt x="1533" y="157"/>
                </a:cubicBezTo>
                <a:lnTo>
                  <a:pt x="1548" y="157"/>
                </a:lnTo>
                <a:cubicBezTo>
                  <a:pt x="1554" y="157"/>
                  <a:pt x="1560" y="159"/>
                  <a:pt x="1565" y="164"/>
                </a:cubicBezTo>
                <a:cubicBezTo>
                  <a:pt x="1567" y="166"/>
                  <a:pt x="1569" y="169"/>
                  <a:pt x="1570" y="173"/>
                </a:cubicBezTo>
                <a:cubicBezTo>
                  <a:pt x="1572" y="174"/>
                  <a:pt x="1574" y="175"/>
                  <a:pt x="1575" y="176"/>
                </a:cubicBezTo>
                <a:cubicBezTo>
                  <a:pt x="1576" y="176"/>
                  <a:pt x="1577" y="176"/>
                  <a:pt x="1577" y="177"/>
                </a:cubicBezTo>
                <a:lnTo>
                  <a:pt x="1593" y="180"/>
                </a:lnTo>
                <a:cubicBezTo>
                  <a:pt x="1599" y="181"/>
                  <a:pt x="1604" y="184"/>
                  <a:pt x="1607" y="189"/>
                </a:cubicBezTo>
                <a:cubicBezTo>
                  <a:pt x="1610" y="193"/>
                  <a:pt x="1611" y="197"/>
                  <a:pt x="1611" y="201"/>
                </a:cubicBezTo>
                <a:cubicBezTo>
                  <a:pt x="1612" y="201"/>
                  <a:pt x="1613" y="202"/>
                  <a:pt x="1614" y="202"/>
                </a:cubicBezTo>
                <a:lnTo>
                  <a:pt x="1614" y="198"/>
                </a:lnTo>
                <a:cubicBezTo>
                  <a:pt x="1617" y="185"/>
                  <a:pt x="1629" y="177"/>
                  <a:pt x="1641" y="180"/>
                </a:cubicBezTo>
                <a:lnTo>
                  <a:pt x="1657" y="183"/>
                </a:lnTo>
                <a:cubicBezTo>
                  <a:pt x="1659" y="183"/>
                  <a:pt x="1662" y="184"/>
                  <a:pt x="1665" y="186"/>
                </a:cubicBezTo>
                <a:cubicBezTo>
                  <a:pt x="1666" y="185"/>
                  <a:pt x="1668" y="184"/>
                  <a:pt x="1670" y="184"/>
                </a:cubicBezTo>
                <a:cubicBezTo>
                  <a:pt x="1676" y="183"/>
                  <a:pt x="1683" y="184"/>
                  <a:pt x="1688" y="188"/>
                </a:cubicBezTo>
                <a:lnTo>
                  <a:pt x="1700" y="197"/>
                </a:lnTo>
                <a:cubicBezTo>
                  <a:pt x="1707" y="203"/>
                  <a:pt x="1711" y="212"/>
                  <a:pt x="1709" y="220"/>
                </a:cubicBezTo>
                <a:cubicBezTo>
                  <a:pt x="1711" y="222"/>
                  <a:pt x="1712" y="223"/>
                  <a:pt x="1714" y="224"/>
                </a:cubicBezTo>
                <a:cubicBezTo>
                  <a:pt x="1717" y="224"/>
                  <a:pt x="1721" y="224"/>
                  <a:pt x="1725" y="225"/>
                </a:cubicBezTo>
                <a:lnTo>
                  <a:pt x="1740" y="230"/>
                </a:lnTo>
                <a:cubicBezTo>
                  <a:pt x="1740" y="230"/>
                  <a:pt x="1740" y="230"/>
                  <a:pt x="1740" y="230"/>
                </a:cubicBezTo>
                <a:cubicBezTo>
                  <a:pt x="1742" y="230"/>
                  <a:pt x="1745" y="231"/>
                  <a:pt x="1747" y="232"/>
                </a:cubicBezTo>
                <a:cubicBezTo>
                  <a:pt x="1749" y="233"/>
                  <a:pt x="1751" y="234"/>
                  <a:pt x="1752" y="236"/>
                </a:cubicBezTo>
                <a:lnTo>
                  <a:pt x="1758" y="239"/>
                </a:lnTo>
                <a:cubicBezTo>
                  <a:pt x="1759" y="240"/>
                  <a:pt x="1761" y="241"/>
                  <a:pt x="1762" y="242"/>
                </a:cubicBezTo>
                <a:cubicBezTo>
                  <a:pt x="1768" y="242"/>
                  <a:pt x="1773" y="244"/>
                  <a:pt x="1778" y="247"/>
                </a:cubicBezTo>
                <a:lnTo>
                  <a:pt x="1778" y="247"/>
                </a:lnTo>
                <a:cubicBezTo>
                  <a:pt x="1781" y="244"/>
                  <a:pt x="1785" y="242"/>
                  <a:pt x="1790" y="241"/>
                </a:cubicBezTo>
                <a:cubicBezTo>
                  <a:pt x="1796" y="241"/>
                  <a:pt x="1802" y="242"/>
                  <a:pt x="1807" y="246"/>
                </a:cubicBezTo>
                <a:lnTo>
                  <a:pt x="1819" y="255"/>
                </a:lnTo>
                <a:cubicBezTo>
                  <a:pt x="1822" y="257"/>
                  <a:pt x="1824" y="259"/>
                  <a:pt x="1825" y="262"/>
                </a:cubicBezTo>
                <a:cubicBezTo>
                  <a:pt x="1827" y="262"/>
                  <a:pt x="1829" y="262"/>
                  <a:pt x="1831" y="263"/>
                </a:cubicBezTo>
                <a:cubicBezTo>
                  <a:pt x="1837" y="264"/>
                  <a:pt x="1842" y="269"/>
                  <a:pt x="1845" y="274"/>
                </a:cubicBezTo>
                <a:lnTo>
                  <a:pt x="1849" y="282"/>
                </a:lnTo>
                <a:cubicBezTo>
                  <a:pt x="1852" y="278"/>
                  <a:pt x="1857" y="276"/>
                  <a:pt x="1862" y="275"/>
                </a:cubicBezTo>
                <a:cubicBezTo>
                  <a:pt x="1868" y="275"/>
                  <a:pt x="1874" y="277"/>
                  <a:pt x="1879" y="281"/>
                </a:cubicBezTo>
                <a:lnTo>
                  <a:pt x="1885" y="285"/>
                </a:lnTo>
                <a:lnTo>
                  <a:pt x="1885" y="285"/>
                </a:lnTo>
                <a:lnTo>
                  <a:pt x="1890" y="290"/>
                </a:lnTo>
                <a:cubicBezTo>
                  <a:pt x="1895" y="290"/>
                  <a:pt x="1899" y="292"/>
                  <a:pt x="1903" y="294"/>
                </a:cubicBezTo>
                <a:lnTo>
                  <a:pt x="1915" y="304"/>
                </a:lnTo>
                <a:cubicBezTo>
                  <a:pt x="1923" y="310"/>
                  <a:pt x="1926" y="321"/>
                  <a:pt x="1923" y="330"/>
                </a:cubicBezTo>
                <a:cubicBezTo>
                  <a:pt x="1923" y="330"/>
                  <a:pt x="1923" y="330"/>
                  <a:pt x="1923" y="330"/>
                </a:cubicBezTo>
                <a:cubicBezTo>
                  <a:pt x="1924" y="332"/>
                  <a:pt x="1925" y="334"/>
                  <a:pt x="1926" y="336"/>
                </a:cubicBezTo>
                <a:cubicBezTo>
                  <a:pt x="1927" y="336"/>
                  <a:pt x="1929" y="336"/>
                  <a:pt x="1930" y="336"/>
                </a:cubicBezTo>
                <a:cubicBezTo>
                  <a:pt x="1936" y="338"/>
                  <a:pt x="1941" y="342"/>
                  <a:pt x="1944" y="347"/>
                </a:cubicBezTo>
                <a:lnTo>
                  <a:pt x="1948" y="354"/>
                </a:lnTo>
                <a:cubicBezTo>
                  <a:pt x="1954" y="355"/>
                  <a:pt x="1960" y="358"/>
                  <a:pt x="1963" y="363"/>
                </a:cubicBezTo>
                <a:cubicBezTo>
                  <a:pt x="1964" y="363"/>
                  <a:pt x="1965" y="363"/>
                  <a:pt x="1965" y="364"/>
                </a:cubicBezTo>
                <a:cubicBezTo>
                  <a:pt x="1971" y="367"/>
                  <a:pt x="1975" y="371"/>
                  <a:pt x="1977" y="377"/>
                </a:cubicBezTo>
                <a:lnTo>
                  <a:pt x="1978" y="382"/>
                </a:lnTo>
                <a:lnTo>
                  <a:pt x="1983" y="387"/>
                </a:lnTo>
                <a:cubicBezTo>
                  <a:pt x="1991" y="380"/>
                  <a:pt x="2003" y="380"/>
                  <a:pt x="2011" y="386"/>
                </a:cubicBezTo>
                <a:lnTo>
                  <a:pt x="2023" y="390"/>
                </a:lnTo>
                <a:cubicBezTo>
                  <a:pt x="2026" y="391"/>
                  <a:pt x="2028" y="393"/>
                  <a:pt x="2030" y="395"/>
                </a:cubicBezTo>
                <a:cubicBezTo>
                  <a:pt x="2032" y="394"/>
                  <a:pt x="2034" y="394"/>
                  <a:pt x="2037" y="394"/>
                </a:cubicBezTo>
                <a:cubicBezTo>
                  <a:pt x="2043" y="394"/>
                  <a:pt x="2048" y="397"/>
                  <a:pt x="2053" y="401"/>
                </a:cubicBezTo>
                <a:lnTo>
                  <a:pt x="2063" y="412"/>
                </a:lnTo>
                <a:cubicBezTo>
                  <a:pt x="2067" y="417"/>
                  <a:pt x="2069" y="422"/>
                  <a:pt x="2070" y="428"/>
                </a:cubicBezTo>
                <a:cubicBezTo>
                  <a:pt x="2078" y="422"/>
                  <a:pt x="2088" y="423"/>
                  <a:pt x="2096" y="429"/>
                </a:cubicBezTo>
                <a:lnTo>
                  <a:pt x="2108" y="438"/>
                </a:lnTo>
                <a:cubicBezTo>
                  <a:pt x="2111" y="440"/>
                  <a:pt x="2112" y="442"/>
                  <a:pt x="2114" y="444"/>
                </a:cubicBezTo>
                <a:cubicBezTo>
                  <a:pt x="2116" y="444"/>
                  <a:pt x="2118" y="445"/>
                  <a:pt x="2120" y="445"/>
                </a:cubicBezTo>
                <a:cubicBezTo>
                  <a:pt x="2126" y="447"/>
                  <a:pt x="2131" y="451"/>
                  <a:pt x="2134" y="457"/>
                </a:cubicBezTo>
                <a:lnTo>
                  <a:pt x="2141" y="470"/>
                </a:lnTo>
                <a:cubicBezTo>
                  <a:pt x="2141" y="471"/>
                  <a:pt x="2141" y="471"/>
                  <a:pt x="2141" y="472"/>
                </a:cubicBezTo>
                <a:cubicBezTo>
                  <a:pt x="2142" y="472"/>
                  <a:pt x="2143" y="471"/>
                  <a:pt x="2145" y="471"/>
                </a:cubicBezTo>
                <a:cubicBezTo>
                  <a:pt x="2150" y="472"/>
                  <a:pt x="2155" y="474"/>
                  <a:pt x="2159" y="477"/>
                </a:cubicBezTo>
                <a:cubicBezTo>
                  <a:pt x="2162" y="476"/>
                  <a:pt x="2166" y="476"/>
                  <a:pt x="2169" y="477"/>
                </a:cubicBezTo>
                <a:lnTo>
                  <a:pt x="2184" y="481"/>
                </a:lnTo>
                <a:cubicBezTo>
                  <a:pt x="2193" y="483"/>
                  <a:pt x="2200" y="490"/>
                  <a:pt x="2202" y="499"/>
                </a:cubicBezTo>
                <a:cubicBezTo>
                  <a:pt x="2203" y="499"/>
                  <a:pt x="2205" y="500"/>
                  <a:pt x="2207" y="501"/>
                </a:cubicBezTo>
                <a:lnTo>
                  <a:pt x="2220" y="508"/>
                </a:lnTo>
                <a:cubicBezTo>
                  <a:pt x="2229" y="513"/>
                  <a:pt x="2233" y="523"/>
                  <a:pt x="2231" y="532"/>
                </a:cubicBezTo>
                <a:lnTo>
                  <a:pt x="2235" y="536"/>
                </a:lnTo>
                <a:cubicBezTo>
                  <a:pt x="2239" y="537"/>
                  <a:pt x="2243" y="540"/>
                  <a:pt x="2246" y="543"/>
                </a:cubicBezTo>
                <a:lnTo>
                  <a:pt x="2257" y="554"/>
                </a:lnTo>
                <a:cubicBezTo>
                  <a:pt x="2264" y="562"/>
                  <a:pt x="2265" y="573"/>
                  <a:pt x="2260" y="581"/>
                </a:cubicBezTo>
                <a:cubicBezTo>
                  <a:pt x="2260" y="581"/>
                  <a:pt x="2260" y="582"/>
                  <a:pt x="2260" y="582"/>
                </a:cubicBezTo>
                <a:cubicBezTo>
                  <a:pt x="2261" y="584"/>
                  <a:pt x="2262" y="586"/>
                  <a:pt x="2262" y="588"/>
                </a:cubicBezTo>
                <a:cubicBezTo>
                  <a:pt x="2263" y="588"/>
                  <a:pt x="2265" y="588"/>
                  <a:pt x="2266" y="589"/>
                </a:cubicBezTo>
                <a:cubicBezTo>
                  <a:pt x="2272" y="592"/>
                  <a:pt x="2276" y="597"/>
                  <a:pt x="2278" y="602"/>
                </a:cubicBezTo>
                <a:lnTo>
                  <a:pt x="2281" y="610"/>
                </a:lnTo>
                <a:cubicBezTo>
                  <a:pt x="2284" y="611"/>
                  <a:pt x="2288" y="613"/>
                  <a:pt x="2290" y="615"/>
                </a:cubicBezTo>
                <a:cubicBezTo>
                  <a:pt x="2292" y="617"/>
                  <a:pt x="2293" y="619"/>
                  <a:pt x="2294" y="621"/>
                </a:cubicBezTo>
                <a:cubicBezTo>
                  <a:pt x="2295" y="621"/>
                  <a:pt x="2295" y="622"/>
                  <a:pt x="2296" y="622"/>
                </a:cubicBezTo>
                <a:cubicBezTo>
                  <a:pt x="2301" y="626"/>
                  <a:pt x="2304" y="631"/>
                  <a:pt x="2305" y="637"/>
                </a:cubicBezTo>
                <a:lnTo>
                  <a:pt x="2306" y="643"/>
                </a:lnTo>
                <a:lnTo>
                  <a:pt x="2309" y="648"/>
                </a:lnTo>
                <a:cubicBezTo>
                  <a:pt x="2314" y="645"/>
                  <a:pt x="2320" y="644"/>
                  <a:pt x="2326" y="646"/>
                </a:cubicBezTo>
                <a:cubicBezTo>
                  <a:pt x="2332" y="647"/>
                  <a:pt x="2337" y="650"/>
                  <a:pt x="2340" y="655"/>
                </a:cubicBezTo>
                <a:lnTo>
                  <a:pt x="2349" y="668"/>
                </a:lnTo>
                <a:cubicBezTo>
                  <a:pt x="2352" y="672"/>
                  <a:pt x="2353" y="677"/>
                  <a:pt x="2353" y="682"/>
                </a:cubicBezTo>
                <a:cubicBezTo>
                  <a:pt x="2354" y="682"/>
                  <a:pt x="2355" y="683"/>
                  <a:pt x="2357" y="684"/>
                </a:cubicBezTo>
                <a:cubicBezTo>
                  <a:pt x="2357" y="684"/>
                  <a:pt x="2357" y="684"/>
                  <a:pt x="2357" y="684"/>
                </a:cubicBezTo>
                <a:cubicBezTo>
                  <a:pt x="2366" y="680"/>
                  <a:pt x="2377" y="682"/>
                  <a:pt x="2384" y="689"/>
                </a:cubicBezTo>
                <a:lnTo>
                  <a:pt x="2394" y="700"/>
                </a:lnTo>
                <a:cubicBezTo>
                  <a:pt x="2396" y="703"/>
                  <a:pt x="2398" y="705"/>
                  <a:pt x="2399" y="708"/>
                </a:cubicBezTo>
                <a:cubicBezTo>
                  <a:pt x="2401" y="708"/>
                  <a:pt x="2403" y="709"/>
                  <a:pt x="2405" y="710"/>
                </a:cubicBezTo>
                <a:cubicBezTo>
                  <a:pt x="2410" y="713"/>
                  <a:pt x="2414" y="717"/>
                  <a:pt x="2416" y="723"/>
                </a:cubicBezTo>
                <a:lnTo>
                  <a:pt x="2420" y="738"/>
                </a:lnTo>
                <a:cubicBezTo>
                  <a:pt x="2421" y="739"/>
                  <a:pt x="2421" y="740"/>
                  <a:pt x="2421" y="742"/>
                </a:cubicBezTo>
                <a:cubicBezTo>
                  <a:pt x="2425" y="743"/>
                  <a:pt x="2429" y="745"/>
                  <a:pt x="2432" y="748"/>
                </a:cubicBezTo>
                <a:lnTo>
                  <a:pt x="2438" y="753"/>
                </a:lnTo>
                <a:lnTo>
                  <a:pt x="2438" y="753"/>
                </a:lnTo>
                <a:lnTo>
                  <a:pt x="2438" y="753"/>
                </a:lnTo>
                <a:lnTo>
                  <a:pt x="2443" y="759"/>
                </a:lnTo>
                <a:cubicBezTo>
                  <a:pt x="2447" y="763"/>
                  <a:pt x="2450" y="769"/>
                  <a:pt x="2450" y="775"/>
                </a:cubicBezTo>
                <a:cubicBezTo>
                  <a:pt x="2450" y="781"/>
                  <a:pt x="2447" y="787"/>
                  <a:pt x="2443" y="791"/>
                </a:cubicBezTo>
                <a:lnTo>
                  <a:pt x="2435" y="799"/>
                </a:lnTo>
                <a:cubicBezTo>
                  <a:pt x="2439" y="802"/>
                  <a:pt x="2442" y="807"/>
                  <a:pt x="2443" y="812"/>
                </a:cubicBezTo>
                <a:lnTo>
                  <a:pt x="2447" y="827"/>
                </a:lnTo>
                <a:cubicBezTo>
                  <a:pt x="2448" y="830"/>
                  <a:pt x="2448" y="833"/>
                  <a:pt x="2447" y="836"/>
                </a:cubicBezTo>
                <a:cubicBezTo>
                  <a:pt x="2449" y="842"/>
                  <a:pt x="2448" y="848"/>
                  <a:pt x="2445" y="854"/>
                </a:cubicBezTo>
                <a:lnTo>
                  <a:pt x="2444" y="856"/>
                </a:lnTo>
                <a:lnTo>
                  <a:pt x="2444" y="911"/>
                </a:lnTo>
                <a:lnTo>
                  <a:pt x="2589" y="911"/>
                </a:lnTo>
                <a:lnTo>
                  <a:pt x="2589" y="905"/>
                </a:lnTo>
                <a:lnTo>
                  <a:pt x="2590" y="905"/>
                </a:lnTo>
                <a:lnTo>
                  <a:pt x="2590" y="684"/>
                </a:lnTo>
                <a:cubicBezTo>
                  <a:pt x="2590" y="659"/>
                  <a:pt x="2610" y="639"/>
                  <a:pt x="2634" y="639"/>
                </a:cubicBezTo>
                <a:cubicBezTo>
                  <a:pt x="2659" y="639"/>
                  <a:pt x="2679" y="659"/>
                  <a:pt x="2679" y="684"/>
                </a:cubicBezTo>
                <a:lnTo>
                  <a:pt x="2679" y="751"/>
                </a:lnTo>
                <a:cubicBezTo>
                  <a:pt x="2680" y="754"/>
                  <a:pt x="2681" y="757"/>
                  <a:pt x="2681" y="760"/>
                </a:cubicBezTo>
                <a:lnTo>
                  <a:pt x="2681" y="791"/>
                </a:lnTo>
                <a:cubicBezTo>
                  <a:pt x="2681" y="817"/>
                  <a:pt x="2695" y="853"/>
                  <a:pt x="2715" y="872"/>
                </a:cubicBezTo>
                <a:cubicBezTo>
                  <a:pt x="2727" y="884"/>
                  <a:pt x="2768" y="912"/>
                  <a:pt x="2808" y="909"/>
                </a:cubicBezTo>
                <a:lnTo>
                  <a:pt x="2925" y="900"/>
                </a:lnTo>
                <a:cubicBezTo>
                  <a:pt x="2941" y="899"/>
                  <a:pt x="2955" y="911"/>
                  <a:pt x="2957" y="928"/>
                </a:cubicBezTo>
                <a:cubicBezTo>
                  <a:pt x="2958" y="939"/>
                  <a:pt x="2952" y="950"/>
                  <a:pt x="2942" y="955"/>
                </a:cubicBezTo>
                <a:lnTo>
                  <a:pt x="2942" y="1101"/>
                </a:lnTo>
                <a:lnTo>
                  <a:pt x="3108" y="1101"/>
                </a:lnTo>
                <a:cubicBezTo>
                  <a:pt x="3088" y="1094"/>
                  <a:pt x="3072" y="1077"/>
                  <a:pt x="3066" y="1055"/>
                </a:cubicBezTo>
                <a:lnTo>
                  <a:pt x="3017" y="868"/>
                </a:lnTo>
                <a:lnTo>
                  <a:pt x="2810" y="879"/>
                </a:lnTo>
                <a:cubicBezTo>
                  <a:pt x="2757" y="879"/>
                  <a:pt x="2714" y="839"/>
                  <a:pt x="2709" y="787"/>
                </a:cubicBezTo>
                <a:cubicBezTo>
                  <a:pt x="2709" y="787"/>
                  <a:pt x="2708" y="449"/>
                  <a:pt x="2708" y="444"/>
                </a:cubicBezTo>
                <a:lnTo>
                  <a:pt x="2708" y="444"/>
                </a:lnTo>
                <a:lnTo>
                  <a:pt x="2708" y="444"/>
                </a:lnTo>
                <a:cubicBezTo>
                  <a:pt x="2711" y="407"/>
                  <a:pt x="2733" y="373"/>
                  <a:pt x="2769" y="356"/>
                </a:cubicBezTo>
                <a:cubicBezTo>
                  <a:pt x="2822" y="331"/>
                  <a:pt x="2885" y="354"/>
                  <a:pt x="2909" y="407"/>
                </a:cubicBezTo>
                <a:cubicBezTo>
                  <a:pt x="2917" y="423"/>
                  <a:pt x="2920" y="439"/>
                  <a:pt x="2919" y="456"/>
                </a:cubicBezTo>
                <a:lnTo>
                  <a:pt x="2997" y="555"/>
                </a:lnTo>
                <a:lnTo>
                  <a:pt x="3183" y="555"/>
                </a:lnTo>
                <a:lnTo>
                  <a:pt x="3183" y="555"/>
                </a:lnTo>
                <a:lnTo>
                  <a:pt x="3183" y="555"/>
                </a:lnTo>
                <a:cubicBezTo>
                  <a:pt x="3212" y="555"/>
                  <a:pt x="3236" y="579"/>
                  <a:pt x="3236" y="608"/>
                </a:cubicBezTo>
                <a:cubicBezTo>
                  <a:pt x="3235" y="617"/>
                  <a:pt x="3235" y="616"/>
                  <a:pt x="3234" y="619"/>
                </a:cubicBezTo>
                <a:cubicBezTo>
                  <a:pt x="3230" y="643"/>
                  <a:pt x="3208" y="661"/>
                  <a:pt x="3183" y="661"/>
                </a:cubicBezTo>
                <a:lnTo>
                  <a:pt x="3183" y="661"/>
                </a:lnTo>
                <a:lnTo>
                  <a:pt x="2972" y="661"/>
                </a:lnTo>
                <a:lnTo>
                  <a:pt x="2972" y="661"/>
                </a:lnTo>
                <a:cubicBezTo>
                  <a:pt x="2955" y="661"/>
                  <a:pt x="2940" y="653"/>
                  <a:pt x="2930" y="640"/>
                </a:cubicBezTo>
                <a:lnTo>
                  <a:pt x="2930" y="640"/>
                </a:lnTo>
                <a:lnTo>
                  <a:pt x="2910" y="615"/>
                </a:lnTo>
                <a:lnTo>
                  <a:pt x="2911" y="737"/>
                </a:lnTo>
                <a:lnTo>
                  <a:pt x="3065" y="727"/>
                </a:lnTo>
                <a:cubicBezTo>
                  <a:pt x="3097" y="725"/>
                  <a:pt x="3127" y="746"/>
                  <a:pt x="3135" y="778"/>
                </a:cubicBezTo>
                <a:lnTo>
                  <a:pt x="3199" y="1020"/>
                </a:lnTo>
                <a:cubicBezTo>
                  <a:pt x="3208" y="1054"/>
                  <a:pt x="3189" y="1089"/>
                  <a:pt x="3157" y="1101"/>
                </a:cubicBezTo>
                <a:lnTo>
                  <a:pt x="3355" y="1101"/>
                </a:lnTo>
                <a:lnTo>
                  <a:pt x="3452" y="876"/>
                </a:lnTo>
                <a:lnTo>
                  <a:pt x="3485" y="874"/>
                </a:lnTo>
                <a:lnTo>
                  <a:pt x="3377" y="1125"/>
                </a:lnTo>
                <a:lnTo>
                  <a:pt x="3377" y="1125"/>
                </a:lnTo>
                <a:cubicBezTo>
                  <a:pt x="3285" y="1338"/>
                  <a:pt x="3321" y="1255"/>
                  <a:pt x="3258" y="1401"/>
                </a:cubicBezTo>
                <a:lnTo>
                  <a:pt x="3191" y="1399"/>
                </a:lnTo>
                <a:lnTo>
                  <a:pt x="3191" y="1456"/>
                </a:lnTo>
                <a:lnTo>
                  <a:pt x="3191" y="1493"/>
                </a:lnTo>
                <a:lnTo>
                  <a:pt x="3191" y="1581"/>
                </a:lnTo>
                <a:lnTo>
                  <a:pt x="3191" y="1619"/>
                </a:lnTo>
                <a:lnTo>
                  <a:pt x="3156" y="1619"/>
                </a:lnTo>
                <a:lnTo>
                  <a:pt x="3061" y="1619"/>
                </a:lnTo>
                <a:lnTo>
                  <a:pt x="3028" y="1619"/>
                </a:lnTo>
                <a:lnTo>
                  <a:pt x="3026" y="1619"/>
                </a:lnTo>
                <a:lnTo>
                  <a:pt x="3026" y="1395"/>
                </a:lnTo>
                <a:lnTo>
                  <a:pt x="2956" y="1393"/>
                </a:lnTo>
                <a:lnTo>
                  <a:pt x="2956" y="1346"/>
                </a:lnTo>
                <a:lnTo>
                  <a:pt x="2952" y="1340"/>
                </a:lnTo>
                <a:cubicBezTo>
                  <a:pt x="2868" y="1226"/>
                  <a:pt x="2733" y="1158"/>
                  <a:pt x="2592" y="1158"/>
                </a:cubicBezTo>
                <a:cubicBezTo>
                  <a:pt x="2448" y="1158"/>
                  <a:pt x="2311" y="1229"/>
                  <a:pt x="2228" y="1348"/>
                </a:cubicBezTo>
                <a:lnTo>
                  <a:pt x="2224" y="1354"/>
                </a:lnTo>
                <a:lnTo>
                  <a:pt x="2224" y="1390"/>
                </a:lnTo>
                <a:lnTo>
                  <a:pt x="1137" y="1390"/>
                </a:lnTo>
                <a:lnTo>
                  <a:pt x="1137" y="1346"/>
                </a:lnTo>
                <a:lnTo>
                  <a:pt x="1133" y="1340"/>
                </a:lnTo>
                <a:cubicBezTo>
                  <a:pt x="1049" y="1226"/>
                  <a:pt x="915" y="1158"/>
                  <a:pt x="774" y="1158"/>
                </a:cubicBezTo>
                <a:cubicBezTo>
                  <a:pt x="629" y="1158"/>
                  <a:pt x="493" y="1229"/>
                  <a:pt x="409" y="1348"/>
                </a:cubicBezTo>
                <a:lnTo>
                  <a:pt x="405" y="1354"/>
                </a:lnTo>
                <a:lnTo>
                  <a:pt x="405" y="1390"/>
                </a:lnTo>
                <a:lnTo>
                  <a:pt x="125" y="1390"/>
                </a:lnTo>
                <a:lnTo>
                  <a:pt x="0" y="911"/>
                </a:lnTo>
                <a:lnTo>
                  <a:pt x="102" y="911"/>
                </a:lnTo>
                <a:lnTo>
                  <a:pt x="102" y="873"/>
                </a:lnTo>
                <a:lnTo>
                  <a:pt x="101" y="871"/>
                </a:lnTo>
                <a:cubicBezTo>
                  <a:pt x="98" y="865"/>
                  <a:pt x="98" y="858"/>
                  <a:pt x="100" y="853"/>
                </a:cubicBezTo>
                <a:cubicBezTo>
                  <a:pt x="99" y="850"/>
                  <a:pt x="99" y="846"/>
                  <a:pt x="100" y="843"/>
                </a:cubicBezTo>
                <a:lnTo>
                  <a:pt x="102" y="832"/>
                </a:lnTo>
                <a:lnTo>
                  <a:pt x="102" y="818"/>
                </a:lnTo>
                <a:close/>
                <a:moveTo>
                  <a:pt x="2935" y="1353"/>
                </a:moveTo>
                <a:cubicBezTo>
                  <a:pt x="2857" y="1247"/>
                  <a:pt x="2733" y="1179"/>
                  <a:pt x="2592" y="1179"/>
                </a:cubicBezTo>
                <a:cubicBezTo>
                  <a:pt x="2449" y="1179"/>
                  <a:pt x="2322" y="1251"/>
                  <a:pt x="2245" y="1361"/>
                </a:cubicBezTo>
                <a:lnTo>
                  <a:pt x="2245" y="1448"/>
                </a:lnTo>
                <a:lnTo>
                  <a:pt x="2317" y="1448"/>
                </a:lnTo>
                <a:cubicBezTo>
                  <a:pt x="2372" y="1352"/>
                  <a:pt x="2475" y="1288"/>
                  <a:pt x="2593" y="1288"/>
                </a:cubicBezTo>
                <a:cubicBezTo>
                  <a:pt x="2711" y="1288"/>
                  <a:pt x="2813" y="1352"/>
                  <a:pt x="2868" y="1448"/>
                </a:cubicBezTo>
                <a:lnTo>
                  <a:pt x="2935" y="1448"/>
                </a:lnTo>
                <a:lnTo>
                  <a:pt x="2935" y="1353"/>
                </a:lnTo>
                <a:close/>
                <a:moveTo>
                  <a:pt x="1116" y="1353"/>
                </a:moveTo>
                <a:cubicBezTo>
                  <a:pt x="1039" y="1247"/>
                  <a:pt x="914" y="1179"/>
                  <a:pt x="774" y="1179"/>
                </a:cubicBezTo>
                <a:cubicBezTo>
                  <a:pt x="630" y="1179"/>
                  <a:pt x="503" y="1251"/>
                  <a:pt x="426" y="1361"/>
                </a:cubicBezTo>
                <a:lnTo>
                  <a:pt x="426" y="1448"/>
                </a:lnTo>
                <a:lnTo>
                  <a:pt x="499" y="1448"/>
                </a:lnTo>
                <a:cubicBezTo>
                  <a:pt x="553" y="1352"/>
                  <a:pt x="656" y="1288"/>
                  <a:pt x="774" y="1288"/>
                </a:cubicBezTo>
                <a:cubicBezTo>
                  <a:pt x="892" y="1288"/>
                  <a:pt x="995" y="1352"/>
                  <a:pt x="1049" y="1448"/>
                </a:cubicBezTo>
                <a:lnTo>
                  <a:pt x="1116" y="1448"/>
                </a:lnTo>
                <a:lnTo>
                  <a:pt x="1116" y="1353"/>
                </a:lnTo>
                <a:close/>
                <a:moveTo>
                  <a:pt x="2593" y="1634"/>
                </a:moveTo>
                <a:cubicBezTo>
                  <a:pt x="2576" y="1634"/>
                  <a:pt x="2562" y="1620"/>
                  <a:pt x="2562" y="1604"/>
                </a:cubicBezTo>
                <a:cubicBezTo>
                  <a:pt x="2562" y="1587"/>
                  <a:pt x="2576" y="1574"/>
                  <a:pt x="2593" y="1574"/>
                </a:cubicBezTo>
                <a:cubicBezTo>
                  <a:pt x="2609" y="1574"/>
                  <a:pt x="2623" y="1587"/>
                  <a:pt x="2623" y="1604"/>
                </a:cubicBezTo>
                <a:cubicBezTo>
                  <a:pt x="2623" y="1620"/>
                  <a:pt x="2609" y="1634"/>
                  <a:pt x="2593" y="1634"/>
                </a:cubicBezTo>
                <a:close/>
                <a:moveTo>
                  <a:pt x="2593" y="1495"/>
                </a:moveTo>
                <a:cubicBezTo>
                  <a:pt x="2533" y="1495"/>
                  <a:pt x="2484" y="1544"/>
                  <a:pt x="2484" y="1604"/>
                </a:cubicBezTo>
                <a:cubicBezTo>
                  <a:pt x="2484" y="1664"/>
                  <a:pt x="2533" y="1712"/>
                  <a:pt x="2593" y="1712"/>
                </a:cubicBezTo>
                <a:cubicBezTo>
                  <a:pt x="2653" y="1712"/>
                  <a:pt x="2701" y="1664"/>
                  <a:pt x="2701" y="1604"/>
                </a:cubicBezTo>
                <a:cubicBezTo>
                  <a:pt x="2701" y="1544"/>
                  <a:pt x="2653" y="1495"/>
                  <a:pt x="2593" y="1495"/>
                </a:cubicBezTo>
                <a:close/>
                <a:moveTo>
                  <a:pt x="2593" y="1744"/>
                </a:moveTo>
                <a:cubicBezTo>
                  <a:pt x="2515" y="1744"/>
                  <a:pt x="2453" y="1681"/>
                  <a:pt x="2452" y="1604"/>
                </a:cubicBezTo>
                <a:cubicBezTo>
                  <a:pt x="2453" y="1527"/>
                  <a:pt x="2515" y="1464"/>
                  <a:pt x="2592" y="1464"/>
                </a:cubicBezTo>
                <a:cubicBezTo>
                  <a:pt x="2670" y="1464"/>
                  <a:pt x="2733" y="1527"/>
                  <a:pt x="2733" y="1604"/>
                </a:cubicBezTo>
                <a:cubicBezTo>
                  <a:pt x="2733" y="1681"/>
                  <a:pt x="2670" y="1744"/>
                  <a:pt x="2593" y="1744"/>
                </a:cubicBezTo>
                <a:close/>
                <a:moveTo>
                  <a:pt x="2592" y="1316"/>
                </a:moveTo>
                <a:cubicBezTo>
                  <a:pt x="2434" y="1316"/>
                  <a:pt x="2305" y="1445"/>
                  <a:pt x="2305" y="1604"/>
                </a:cubicBezTo>
                <a:cubicBezTo>
                  <a:pt x="2305" y="1762"/>
                  <a:pt x="2434" y="1891"/>
                  <a:pt x="2592" y="1892"/>
                </a:cubicBezTo>
                <a:lnTo>
                  <a:pt x="2593" y="1892"/>
                </a:lnTo>
                <a:lnTo>
                  <a:pt x="2593" y="1892"/>
                </a:lnTo>
                <a:cubicBezTo>
                  <a:pt x="2751" y="1891"/>
                  <a:pt x="2880" y="1762"/>
                  <a:pt x="2881" y="1604"/>
                </a:cubicBezTo>
                <a:cubicBezTo>
                  <a:pt x="2880" y="1445"/>
                  <a:pt x="2751" y="1316"/>
                  <a:pt x="2592" y="1316"/>
                </a:cubicBezTo>
                <a:close/>
                <a:moveTo>
                  <a:pt x="774" y="1634"/>
                </a:moveTo>
                <a:cubicBezTo>
                  <a:pt x="757" y="1634"/>
                  <a:pt x="744" y="1620"/>
                  <a:pt x="744" y="1604"/>
                </a:cubicBezTo>
                <a:cubicBezTo>
                  <a:pt x="744" y="1587"/>
                  <a:pt x="757" y="1574"/>
                  <a:pt x="774" y="1574"/>
                </a:cubicBezTo>
                <a:cubicBezTo>
                  <a:pt x="791" y="1574"/>
                  <a:pt x="804" y="1587"/>
                  <a:pt x="804" y="1604"/>
                </a:cubicBezTo>
                <a:cubicBezTo>
                  <a:pt x="804" y="1620"/>
                  <a:pt x="791" y="1634"/>
                  <a:pt x="774" y="1634"/>
                </a:cubicBezTo>
                <a:close/>
                <a:moveTo>
                  <a:pt x="774" y="1495"/>
                </a:moveTo>
                <a:cubicBezTo>
                  <a:pt x="714" y="1495"/>
                  <a:pt x="666" y="1544"/>
                  <a:pt x="666" y="1604"/>
                </a:cubicBezTo>
                <a:cubicBezTo>
                  <a:pt x="666" y="1664"/>
                  <a:pt x="714" y="1712"/>
                  <a:pt x="774" y="1712"/>
                </a:cubicBezTo>
                <a:cubicBezTo>
                  <a:pt x="834" y="1712"/>
                  <a:pt x="883" y="1664"/>
                  <a:pt x="883" y="1604"/>
                </a:cubicBezTo>
                <a:cubicBezTo>
                  <a:pt x="883" y="1544"/>
                  <a:pt x="834" y="1495"/>
                  <a:pt x="774" y="1495"/>
                </a:cubicBezTo>
                <a:close/>
                <a:moveTo>
                  <a:pt x="774" y="1744"/>
                </a:moveTo>
                <a:cubicBezTo>
                  <a:pt x="697" y="1744"/>
                  <a:pt x="634" y="1681"/>
                  <a:pt x="634" y="1604"/>
                </a:cubicBezTo>
                <a:cubicBezTo>
                  <a:pt x="634" y="1527"/>
                  <a:pt x="697" y="1464"/>
                  <a:pt x="774" y="1464"/>
                </a:cubicBezTo>
                <a:cubicBezTo>
                  <a:pt x="851" y="1464"/>
                  <a:pt x="914" y="1527"/>
                  <a:pt x="914" y="1604"/>
                </a:cubicBezTo>
                <a:cubicBezTo>
                  <a:pt x="914" y="1681"/>
                  <a:pt x="851" y="1744"/>
                  <a:pt x="774" y="1744"/>
                </a:cubicBezTo>
                <a:close/>
                <a:moveTo>
                  <a:pt x="774" y="1316"/>
                </a:moveTo>
                <a:cubicBezTo>
                  <a:pt x="616" y="1316"/>
                  <a:pt x="486" y="1445"/>
                  <a:pt x="486" y="1604"/>
                </a:cubicBezTo>
                <a:cubicBezTo>
                  <a:pt x="486" y="1762"/>
                  <a:pt x="616" y="1891"/>
                  <a:pt x="774" y="1892"/>
                </a:cubicBezTo>
                <a:cubicBezTo>
                  <a:pt x="933" y="1891"/>
                  <a:pt x="1062" y="1762"/>
                  <a:pt x="1062" y="1604"/>
                </a:cubicBezTo>
                <a:cubicBezTo>
                  <a:pt x="1062" y="1445"/>
                  <a:pt x="933" y="1316"/>
                  <a:pt x="774" y="1316"/>
                </a:cubicBezTo>
                <a:close/>
                <a:moveTo>
                  <a:pt x="2672" y="193"/>
                </a:moveTo>
                <a:cubicBezTo>
                  <a:pt x="2672" y="263"/>
                  <a:pt x="2729" y="320"/>
                  <a:pt x="2800" y="320"/>
                </a:cubicBezTo>
                <a:cubicBezTo>
                  <a:pt x="2870" y="320"/>
                  <a:pt x="2927" y="263"/>
                  <a:pt x="2927" y="193"/>
                </a:cubicBezTo>
                <a:cubicBezTo>
                  <a:pt x="2927" y="168"/>
                  <a:pt x="2920" y="146"/>
                  <a:pt x="2909" y="127"/>
                </a:cubicBezTo>
                <a:lnTo>
                  <a:pt x="2970" y="127"/>
                </a:lnTo>
                <a:lnTo>
                  <a:pt x="2970" y="105"/>
                </a:lnTo>
                <a:lnTo>
                  <a:pt x="2909" y="105"/>
                </a:lnTo>
                <a:lnTo>
                  <a:pt x="2864" y="0"/>
                </a:lnTo>
                <a:lnTo>
                  <a:pt x="2732" y="0"/>
                </a:lnTo>
                <a:lnTo>
                  <a:pt x="2692" y="105"/>
                </a:lnTo>
                <a:lnTo>
                  <a:pt x="2611" y="105"/>
                </a:lnTo>
                <a:lnTo>
                  <a:pt x="2611" y="127"/>
                </a:lnTo>
                <a:lnTo>
                  <a:pt x="2691" y="127"/>
                </a:lnTo>
                <a:cubicBezTo>
                  <a:pt x="2679" y="146"/>
                  <a:pt x="2672" y="168"/>
                  <a:pt x="2672" y="193"/>
                </a:cubicBezTo>
                <a:close/>
                <a:moveTo>
                  <a:pt x="3061" y="1396"/>
                </a:moveTo>
                <a:lnTo>
                  <a:pt x="3156" y="1398"/>
                </a:lnTo>
                <a:lnTo>
                  <a:pt x="3156" y="1456"/>
                </a:lnTo>
                <a:lnTo>
                  <a:pt x="3061" y="1456"/>
                </a:lnTo>
                <a:lnTo>
                  <a:pt x="3061" y="1396"/>
                </a:lnTo>
                <a:close/>
              </a:path>
            </a:pathLst>
          </a:custGeom>
          <a:solidFill>
            <a:schemeClr val="tx2"/>
          </a:solidFill>
          <a:ln w="38100" cap="flat">
            <a:solidFill>
              <a:schemeClr val="accent1"/>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7" name="矩形 16"/>
          <p:cNvSpPr/>
          <p:nvPr/>
        </p:nvSpPr>
        <p:spPr>
          <a:xfrm>
            <a:off x="1561877" y="3857447"/>
            <a:ext cx="1806965" cy="707886"/>
          </a:xfrm>
          <a:prstGeom prst="rect">
            <a:avLst/>
          </a:prstGeom>
        </p:spPr>
        <p:txBody>
          <a:bodyPr wrap="square">
            <a:spAutoFit/>
          </a:bodyPr>
          <a:lstStyle/>
          <a:p>
            <a:pPr algn="ctr"/>
            <a:r>
              <a:rPr lang="zh-CN" altLang="en-US" sz="2000" dirty="0" smtClean="0">
                <a:solidFill>
                  <a:schemeClr val="accent1"/>
                </a:solidFill>
                <a:latin typeface="思源黑体 CN ExtraLight" pitchFamily="34" charset="-122"/>
                <a:ea typeface="思源黑体 CN ExtraLight" pitchFamily="34" charset="-122"/>
              </a:rPr>
              <a:t>睦和村</a:t>
            </a:r>
            <a:endParaRPr lang="en-US" altLang="zh-CN" sz="2000" dirty="0" smtClean="0">
              <a:solidFill>
                <a:schemeClr val="accent1"/>
              </a:solidFill>
              <a:latin typeface="思源黑体 CN ExtraLight" pitchFamily="34" charset="-122"/>
              <a:ea typeface="思源黑体 CN ExtraLight" pitchFamily="34" charset="-122"/>
            </a:endParaRPr>
          </a:p>
          <a:p>
            <a:pPr algn="ctr"/>
            <a:r>
              <a:rPr lang="zh-CN" altLang="en-US" sz="2000" dirty="0" smtClean="0">
                <a:solidFill>
                  <a:srgbClr val="FF0000"/>
                </a:solidFill>
                <a:latin typeface="思源黑体 CN ExtraLight" pitchFamily="34" charset="-122"/>
                <a:ea typeface="思源黑体 CN ExtraLight" pitchFamily="34" charset="-122"/>
              </a:rPr>
              <a:t>六子致富经</a:t>
            </a:r>
            <a:endParaRPr lang="zh-CN" altLang="en-US" sz="2000" dirty="0">
              <a:solidFill>
                <a:srgbClr val="FF0000"/>
              </a:solidFill>
              <a:latin typeface="思源黑体 CN ExtraLight" pitchFamily="34" charset="-122"/>
              <a:ea typeface="思源黑体 CN ExtraLight" pitchFamily="34" charset="-122"/>
            </a:endParaRPr>
          </a:p>
        </p:txBody>
      </p:sp>
      <p:sp>
        <p:nvSpPr>
          <p:cNvPr id="18" name="Freeform 12"/>
          <p:cNvSpPr>
            <a:spLocks noEditPoints="1"/>
          </p:cNvSpPr>
          <p:nvPr/>
        </p:nvSpPr>
        <p:spPr bwMode="auto">
          <a:xfrm>
            <a:off x="7541447" y="2595964"/>
            <a:ext cx="1355898" cy="1195668"/>
          </a:xfrm>
          <a:custGeom>
            <a:avLst/>
            <a:gdLst>
              <a:gd name="T0" fmla="*/ 24 w 1874"/>
              <a:gd name="T1" fmla="*/ 706 h 1645"/>
              <a:gd name="T2" fmla="*/ 219 w 1874"/>
              <a:gd name="T3" fmla="*/ 899 h 1645"/>
              <a:gd name="T4" fmla="*/ 219 w 1874"/>
              <a:gd name="T5" fmla="*/ 695 h 1645"/>
              <a:gd name="T6" fmla="*/ 346 w 1874"/>
              <a:gd name="T7" fmla="*/ 631 h 1645"/>
              <a:gd name="T8" fmla="*/ 322 w 1874"/>
              <a:gd name="T9" fmla="*/ 727 h 1645"/>
              <a:gd name="T10" fmla="*/ 468 w 1874"/>
              <a:gd name="T11" fmla="*/ 1179 h 1645"/>
              <a:gd name="T12" fmla="*/ 754 w 1874"/>
              <a:gd name="T13" fmla="*/ 1484 h 1645"/>
              <a:gd name="T14" fmla="*/ 804 w 1874"/>
              <a:gd name="T15" fmla="*/ 1584 h 1645"/>
              <a:gd name="T16" fmla="*/ 552 w 1874"/>
              <a:gd name="T17" fmla="*/ 1250 h 1645"/>
              <a:gd name="T18" fmla="*/ 844 w 1874"/>
              <a:gd name="T19" fmla="*/ 980 h 1645"/>
              <a:gd name="T20" fmla="*/ 1168 w 1874"/>
              <a:gd name="T21" fmla="*/ 876 h 1645"/>
              <a:gd name="T22" fmla="*/ 1072 w 1874"/>
              <a:gd name="T23" fmla="*/ 611 h 1645"/>
              <a:gd name="T24" fmla="*/ 614 w 1874"/>
              <a:gd name="T25" fmla="*/ 475 h 1645"/>
              <a:gd name="T26" fmla="*/ 234 w 1874"/>
              <a:gd name="T27" fmla="*/ 529 h 1645"/>
              <a:gd name="T28" fmla="*/ 1216 w 1874"/>
              <a:gd name="T29" fmla="*/ 1071 h 1645"/>
              <a:gd name="T30" fmla="*/ 1209 w 1874"/>
              <a:gd name="T31" fmla="*/ 835 h 1645"/>
              <a:gd name="T32" fmla="*/ 1186 w 1874"/>
              <a:gd name="T33" fmla="*/ 842 h 1645"/>
              <a:gd name="T34" fmla="*/ 222 w 1874"/>
              <a:gd name="T35" fmla="*/ 1179 h 1645"/>
              <a:gd name="T36" fmla="*/ 234 w 1874"/>
              <a:gd name="T37" fmla="*/ 1645 h 1645"/>
              <a:gd name="T38" fmla="*/ 305 w 1874"/>
              <a:gd name="T39" fmla="*/ 1241 h 1645"/>
              <a:gd name="T40" fmla="*/ 405 w 1874"/>
              <a:gd name="T41" fmla="*/ 1004 h 1645"/>
              <a:gd name="T42" fmla="*/ 325 w 1874"/>
              <a:gd name="T43" fmla="*/ 1026 h 1645"/>
              <a:gd name="T44" fmla="*/ 1284 w 1874"/>
              <a:gd name="T45" fmla="*/ 1053 h 1645"/>
              <a:gd name="T46" fmla="*/ 1320 w 1874"/>
              <a:gd name="T47" fmla="*/ 1645 h 1645"/>
              <a:gd name="T48" fmla="*/ 1397 w 1874"/>
              <a:gd name="T49" fmla="*/ 1030 h 1645"/>
              <a:gd name="T50" fmla="*/ 1739 w 1874"/>
              <a:gd name="T51" fmla="*/ 1229 h 1645"/>
              <a:gd name="T52" fmla="*/ 1692 w 1874"/>
              <a:gd name="T53" fmla="*/ 845 h 1645"/>
              <a:gd name="T54" fmla="*/ 1233 w 1874"/>
              <a:gd name="T55" fmla="*/ 1041 h 1645"/>
              <a:gd name="T56" fmla="*/ 1667 w 1874"/>
              <a:gd name="T57" fmla="*/ 953 h 1645"/>
              <a:gd name="T58" fmla="*/ 1618 w 1874"/>
              <a:gd name="T59" fmla="*/ 1287 h 1645"/>
              <a:gd name="T60" fmla="*/ 1602 w 1874"/>
              <a:gd name="T61" fmla="*/ 394 h 1645"/>
              <a:gd name="T62" fmla="*/ 1577 w 1874"/>
              <a:gd name="T63" fmla="*/ 307 h 1645"/>
              <a:gd name="T64" fmla="*/ 1704 w 1874"/>
              <a:gd name="T65" fmla="*/ 78 h 1645"/>
              <a:gd name="T66" fmla="*/ 1334 w 1874"/>
              <a:gd name="T67" fmla="*/ 244 h 1645"/>
              <a:gd name="T68" fmla="*/ 1600 w 1874"/>
              <a:gd name="T69" fmla="*/ 60 h 1645"/>
              <a:gd name="T70" fmla="*/ 1543 w 1874"/>
              <a:gd name="T71" fmla="*/ 5 h 1645"/>
              <a:gd name="T72" fmla="*/ 1097 w 1874"/>
              <a:gd name="T73" fmla="*/ 512 h 1645"/>
              <a:gd name="T74" fmla="*/ 1724 w 1874"/>
              <a:gd name="T75" fmla="*/ 115 h 1645"/>
              <a:gd name="T76" fmla="*/ 1722 w 1874"/>
              <a:gd name="T77" fmla="*/ 76 h 1645"/>
              <a:gd name="T78" fmla="*/ 1751 w 1874"/>
              <a:gd name="T79" fmla="*/ 497 h 1645"/>
              <a:gd name="T80" fmla="*/ 1801 w 1874"/>
              <a:gd name="T81" fmla="*/ 546 h 1645"/>
              <a:gd name="T82" fmla="*/ 1709 w 1874"/>
              <a:gd name="T83" fmla="*/ 556 h 1645"/>
              <a:gd name="T84" fmla="*/ 1688 w 1874"/>
              <a:gd name="T85" fmla="*/ 529 h 1645"/>
              <a:gd name="T86" fmla="*/ 1659 w 1874"/>
              <a:gd name="T87" fmla="*/ 429 h 1645"/>
              <a:gd name="T88" fmla="*/ 1728 w 1874"/>
              <a:gd name="T89" fmla="*/ 417 h 1645"/>
              <a:gd name="T90" fmla="*/ 1682 w 1874"/>
              <a:gd name="T91" fmla="*/ 425 h 1645"/>
              <a:gd name="T92" fmla="*/ 1751 w 1874"/>
              <a:gd name="T93" fmla="*/ 486 h 1645"/>
              <a:gd name="T94" fmla="*/ 1725 w 1874"/>
              <a:gd name="T95" fmla="*/ 125 h 1645"/>
              <a:gd name="T96" fmla="*/ 1800 w 1874"/>
              <a:gd name="T97" fmla="*/ 266 h 1645"/>
              <a:gd name="T98" fmla="*/ 1824 w 1874"/>
              <a:gd name="T99" fmla="*/ 382 h 1645"/>
              <a:gd name="T100" fmla="*/ 1657 w 1874"/>
              <a:gd name="T101" fmla="*/ 422 h 1645"/>
              <a:gd name="T102" fmla="*/ 1698 w 1874"/>
              <a:gd name="T103" fmla="*/ 558 h 1645"/>
              <a:gd name="T104" fmla="*/ 1153 w 1874"/>
              <a:gd name="T105" fmla="*/ 649 h 1645"/>
              <a:gd name="T106" fmla="*/ 1602 w 1874"/>
              <a:gd name="T107" fmla="*/ 618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4" h="1645">
                <a:moveTo>
                  <a:pt x="27" y="680"/>
                </a:moveTo>
                <a:lnTo>
                  <a:pt x="25" y="697"/>
                </a:lnTo>
                <a:lnTo>
                  <a:pt x="24" y="697"/>
                </a:lnTo>
                <a:cubicBezTo>
                  <a:pt x="24" y="700"/>
                  <a:pt x="24" y="703"/>
                  <a:pt x="24" y="706"/>
                </a:cubicBezTo>
                <a:lnTo>
                  <a:pt x="24" y="1021"/>
                </a:lnTo>
                <a:cubicBezTo>
                  <a:pt x="24" y="1043"/>
                  <a:pt x="14" y="1062"/>
                  <a:pt x="0" y="1076"/>
                </a:cubicBezTo>
                <a:cubicBezTo>
                  <a:pt x="46" y="1070"/>
                  <a:pt x="93" y="1063"/>
                  <a:pt x="140" y="1056"/>
                </a:cubicBezTo>
                <a:cubicBezTo>
                  <a:pt x="188" y="1020"/>
                  <a:pt x="219" y="963"/>
                  <a:pt x="219" y="899"/>
                </a:cubicBezTo>
                <a:lnTo>
                  <a:pt x="219" y="718"/>
                </a:lnTo>
                <a:lnTo>
                  <a:pt x="219" y="718"/>
                </a:lnTo>
                <a:lnTo>
                  <a:pt x="220" y="696"/>
                </a:lnTo>
                <a:lnTo>
                  <a:pt x="219" y="695"/>
                </a:lnTo>
                <a:lnTo>
                  <a:pt x="219" y="679"/>
                </a:lnTo>
                <a:cubicBezTo>
                  <a:pt x="219" y="634"/>
                  <a:pt x="261" y="599"/>
                  <a:pt x="305" y="607"/>
                </a:cubicBezTo>
                <a:lnTo>
                  <a:pt x="353" y="616"/>
                </a:lnTo>
                <a:cubicBezTo>
                  <a:pt x="351" y="621"/>
                  <a:pt x="348" y="626"/>
                  <a:pt x="346" y="631"/>
                </a:cubicBezTo>
                <a:lnTo>
                  <a:pt x="346" y="631"/>
                </a:lnTo>
                <a:cubicBezTo>
                  <a:pt x="335" y="656"/>
                  <a:pt x="328" y="682"/>
                  <a:pt x="324" y="706"/>
                </a:cubicBezTo>
                <a:lnTo>
                  <a:pt x="324" y="706"/>
                </a:lnTo>
                <a:lnTo>
                  <a:pt x="322" y="727"/>
                </a:lnTo>
                <a:lnTo>
                  <a:pt x="322" y="728"/>
                </a:lnTo>
                <a:cubicBezTo>
                  <a:pt x="314" y="841"/>
                  <a:pt x="375" y="936"/>
                  <a:pt x="416" y="991"/>
                </a:cubicBezTo>
                <a:lnTo>
                  <a:pt x="416" y="991"/>
                </a:lnTo>
                <a:cubicBezTo>
                  <a:pt x="462" y="1057"/>
                  <a:pt x="505" y="1092"/>
                  <a:pt x="468" y="1179"/>
                </a:cubicBezTo>
                <a:cubicBezTo>
                  <a:pt x="447" y="1228"/>
                  <a:pt x="426" y="1278"/>
                  <a:pt x="426" y="1278"/>
                </a:cubicBezTo>
                <a:lnTo>
                  <a:pt x="706" y="1446"/>
                </a:lnTo>
                <a:lnTo>
                  <a:pt x="740" y="1456"/>
                </a:lnTo>
                <a:lnTo>
                  <a:pt x="754" y="1484"/>
                </a:lnTo>
                <a:lnTo>
                  <a:pt x="754" y="1485"/>
                </a:lnTo>
                <a:lnTo>
                  <a:pt x="729" y="1528"/>
                </a:lnTo>
                <a:lnTo>
                  <a:pt x="802" y="1588"/>
                </a:lnTo>
                <a:lnTo>
                  <a:pt x="804" y="1584"/>
                </a:lnTo>
                <a:cubicBezTo>
                  <a:pt x="821" y="1555"/>
                  <a:pt x="827" y="1508"/>
                  <a:pt x="816" y="1479"/>
                </a:cubicBezTo>
                <a:lnTo>
                  <a:pt x="805" y="1453"/>
                </a:lnTo>
                <a:cubicBezTo>
                  <a:pt x="798" y="1436"/>
                  <a:pt x="786" y="1421"/>
                  <a:pt x="770" y="1409"/>
                </a:cubicBezTo>
                <a:lnTo>
                  <a:pt x="552" y="1250"/>
                </a:lnTo>
                <a:lnTo>
                  <a:pt x="653" y="1132"/>
                </a:lnTo>
                <a:cubicBezTo>
                  <a:pt x="684" y="1095"/>
                  <a:pt x="708" y="1053"/>
                  <a:pt x="725" y="1008"/>
                </a:cubicBezTo>
                <a:lnTo>
                  <a:pt x="774" y="980"/>
                </a:lnTo>
                <a:lnTo>
                  <a:pt x="844" y="980"/>
                </a:lnTo>
                <a:cubicBezTo>
                  <a:pt x="904" y="999"/>
                  <a:pt x="973" y="1019"/>
                  <a:pt x="973" y="1019"/>
                </a:cubicBezTo>
                <a:cubicBezTo>
                  <a:pt x="1019" y="1033"/>
                  <a:pt x="1068" y="1041"/>
                  <a:pt x="1116" y="1041"/>
                </a:cubicBezTo>
                <a:lnTo>
                  <a:pt x="1172" y="1041"/>
                </a:lnTo>
                <a:cubicBezTo>
                  <a:pt x="1172" y="1027"/>
                  <a:pt x="1168" y="876"/>
                  <a:pt x="1168" y="876"/>
                </a:cubicBezTo>
                <a:cubicBezTo>
                  <a:pt x="1151" y="785"/>
                  <a:pt x="1115" y="717"/>
                  <a:pt x="1079" y="627"/>
                </a:cubicBezTo>
                <a:lnTo>
                  <a:pt x="1078" y="628"/>
                </a:lnTo>
                <a:lnTo>
                  <a:pt x="1072" y="611"/>
                </a:lnTo>
                <a:lnTo>
                  <a:pt x="1072" y="611"/>
                </a:lnTo>
                <a:lnTo>
                  <a:pt x="1032" y="512"/>
                </a:lnTo>
                <a:lnTo>
                  <a:pt x="874" y="512"/>
                </a:lnTo>
                <a:cubicBezTo>
                  <a:pt x="874" y="512"/>
                  <a:pt x="700" y="486"/>
                  <a:pt x="674" y="481"/>
                </a:cubicBezTo>
                <a:cubicBezTo>
                  <a:pt x="655" y="477"/>
                  <a:pt x="635" y="475"/>
                  <a:pt x="614" y="475"/>
                </a:cubicBezTo>
                <a:cubicBezTo>
                  <a:pt x="612" y="475"/>
                  <a:pt x="609" y="475"/>
                  <a:pt x="607" y="476"/>
                </a:cubicBezTo>
                <a:cubicBezTo>
                  <a:pt x="606" y="476"/>
                  <a:pt x="604" y="476"/>
                  <a:pt x="603" y="476"/>
                </a:cubicBezTo>
                <a:cubicBezTo>
                  <a:pt x="524" y="476"/>
                  <a:pt x="453" y="507"/>
                  <a:pt x="401" y="557"/>
                </a:cubicBezTo>
                <a:lnTo>
                  <a:pt x="234" y="529"/>
                </a:lnTo>
                <a:cubicBezTo>
                  <a:pt x="133" y="512"/>
                  <a:pt x="40" y="582"/>
                  <a:pt x="26" y="680"/>
                </a:cubicBezTo>
                <a:lnTo>
                  <a:pt x="27" y="680"/>
                </a:lnTo>
                <a:close/>
                <a:moveTo>
                  <a:pt x="1190" y="1071"/>
                </a:moveTo>
                <a:lnTo>
                  <a:pt x="1216" y="1071"/>
                </a:lnTo>
                <a:lnTo>
                  <a:pt x="1216" y="860"/>
                </a:lnTo>
                <a:lnTo>
                  <a:pt x="1602" y="772"/>
                </a:lnTo>
                <a:lnTo>
                  <a:pt x="1608" y="744"/>
                </a:lnTo>
                <a:lnTo>
                  <a:pt x="1209" y="835"/>
                </a:lnTo>
                <a:lnTo>
                  <a:pt x="1076" y="504"/>
                </a:lnTo>
                <a:lnTo>
                  <a:pt x="1047" y="504"/>
                </a:lnTo>
                <a:lnTo>
                  <a:pt x="1182" y="837"/>
                </a:lnTo>
                <a:lnTo>
                  <a:pt x="1186" y="842"/>
                </a:lnTo>
                <a:cubicBezTo>
                  <a:pt x="1191" y="917"/>
                  <a:pt x="1190" y="993"/>
                  <a:pt x="1190" y="1071"/>
                </a:cubicBezTo>
                <a:close/>
                <a:moveTo>
                  <a:pt x="295" y="1099"/>
                </a:moveTo>
                <a:cubicBezTo>
                  <a:pt x="277" y="1130"/>
                  <a:pt x="252" y="1157"/>
                  <a:pt x="223" y="1177"/>
                </a:cubicBezTo>
                <a:lnTo>
                  <a:pt x="222" y="1179"/>
                </a:lnTo>
                <a:lnTo>
                  <a:pt x="200" y="1549"/>
                </a:lnTo>
                <a:lnTo>
                  <a:pt x="212" y="1599"/>
                </a:lnTo>
                <a:lnTo>
                  <a:pt x="234" y="1599"/>
                </a:lnTo>
                <a:lnTo>
                  <a:pt x="234" y="1645"/>
                </a:lnTo>
                <a:lnTo>
                  <a:pt x="324" y="1645"/>
                </a:lnTo>
                <a:cubicBezTo>
                  <a:pt x="324" y="1613"/>
                  <a:pt x="309" y="1581"/>
                  <a:pt x="285" y="1561"/>
                </a:cubicBezTo>
                <a:lnTo>
                  <a:pt x="263" y="1543"/>
                </a:lnTo>
                <a:lnTo>
                  <a:pt x="305" y="1241"/>
                </a:lnTo>
                <a:lnTo>
                  <a:pt x="463" y="1147"/>
                </a:lnTo>
                <a:cubicBezTo>
                  <a:pt x="471" y="1121"/>
                  <a:pt x="470" y="1101"/>
                  <a:pt x="448" y="1065"/>
                </a:cubicBezTo>
                <a:lnTo>
                  <a:pt x="437" y="1049"/>
                </a:lnTo>
                <a:cubicBezTo>
                  <a:pt x="424" y="1032"/>
                  <a:pt x="417" y="1022"/>
                  <a:pt x="405" y="1004"/>
                </a:cubicBezTo>
                <a:cubicBezTo>
                  <a:pt x="387" y="980"/>
                  <a:pt x="355" y="936"/>
                  <a:pt x="332" y="880"/>
                </a:cubicBezTo>
                <a:cubicBezTo>
                  <a:pt x="332" y="920"/>
                  <a:pt x="332" y="956"/>
                  <a:pt x="332" y="967"/>
                </a:cubicBezTo>
                <a:cubicBezTo>
                  <a:pt x="332" y="980"/>
                  <a:pt x="331" y="993"/>
                  <a:pt x="329" y="1006"/>
                </a:cubicBezTo>
                <a:cubicBezTo>
                  <a:pt x="328" y="1012"/>
                  <a:pt x="327" y="1019"/>
                  <a:pt x="325" y="1026"/>
                </a:cubicBezTo>
                <a:cubicBezTo>
                  <a:pt x="326" y="1025"/>
                  <a:pt x="310" y="1075"/>
                  <a:pt x="295" y="1099"/>
                </a:cubicBezTo>
                <a:close/>
                <a:moveTo>
                  <a:pt x="1329" y="1045"/>
                </a:moveTo>
                <a:cubicBezTo>
                  <a:pt x="1323" y="1046"/>
                  <a:pt x="1317" y="1048"/>
                  <a:pt x="1311" y="1049"/>
                </a:cubicBezTo>
                <a:cubicBezTo>
                  <a:pt x="1302" y="1051"/>
                  <a:pt x="1293" y="1052"/>
                  <a:pt x="1284" y="1053"/>
                </a:cubicBezTo>
                <a:lnTo>
                  <a:pt x="1280" y="1490"/>
                </a:lnTo>
                <a:lnTo>
                  <a:pt x="1294" y="1569"/>
                </a:lnTo>
                <a:lnTo>
                  <a:pt x="1320" y="1589"/>
                </a:lnTo>
                <a:lnTo>
                  <a:pt x="1320" y="1645"/>
                </a:lnTo>
                <a:lnTo>
                  <a:pt x="1409" y="1645"/>
                </a:lnTo>
                <a:cubicBezTo>
                  <a:pt x="1409" y="1611"/>
                  <a:pt x="1398" y="1581"/>
                  <a:pt x="1364" y="1562"/>
                </a:cubicBezTo>
                <a:lnTo>
                  <a:pt x="1351" y="1519"/>
                </a:lnTo>
                <a:lnTo>
                  <a:pt x="1397" y="1030"/>
                </a:lnTo>
                <a:lnTo>
                  <a:pt x="1329" y="1045"/>
                </a:lnTo>
                <a:close/>
                <a:moveTo>
                  <a:pt x="1627" y="1287"/>
                </a:moveTo>
                <a:cubicBezTo>
                  <a:pt x="1660" y="1287"/>
                  <a:pt x="1701" y="1270"/>
                  <a:pt x="1721" y="1249"/>
                </a:cubicBezTo>
                <a:lnTo>
                  <a:pt x="1739" y="1229"/>
                </a:lnTo>
                <a:cubicBezTo>
                  <a:pt x="1753" y="1218"/>
                  <a:pt x="1765" y="1203"/>
                  <a:pt x="1773" y="1186"/>
                </a:cubicBezTo>
                <a:lnTo>
                  <a:pt x="1776" y="1180"/>
                </a:lnTo>
                <a:lnTo>
                  <a:pt x="1776" y="929"/>
                </a:lnTo>
                <a:cubicBezTo>
                  <a:pt x="1776" y="882"/>
                  <a:pt x="1738" y="845"/>
                  <a:pt x="1692" y="845"/>
                </a:cubicBezTo>
                <a:lnTo>
                  <a:pt x="1560" y="845"/>
                </a:lnTo>
                <a:cubicBezTo>
                  <a:pt x="1569" y="829"/>
                  <a:pt x="1576" y="812"/>
                  <a:pt x="1582" y="794"/>
                </a:cubicBezTo>
                <a:lnTo>
                  <a:pt x="1233" y="874"/>
                </a:lnTo>
                <a:lnTo>
                  <a:pt x="1233" y="1041"/>
                </a:lnTo>
                <a:lnTo>
                  <a:pt x="1235" y="1041"/>
                </a:lnTo>
                <a:cubicBezTo>
                  <a:pt x="1260" y="1041"/>
                  <a:pt x="1284" y="1038"/>
                  <a:pt x="1307" y="1034"/>
                </a:cubicBezTo>
                <a:cubicBezTo>
                  <a:pt x="1313" y="1033"/>
                  <a:pt x="1319" y="1031"/>
                  <a:pt x="1324" y="1030"/>
                </a:cubicBezTo>
                <a:lnTo>
                  <a:pt x="1667" y="953"/>
                </a:lnTo>
                <a:lnTo>
                  <a:pt x="1711" y="1175"/>
                </a:lnTo>
                <a:lnTo>
                  <a:pt x="1687" y="1197"/>
                </a:lnTo>
                <a:lnTo>
                  <a:pt x="1637" y="1194"/>
                </a:lnTo>
                <a:lnTo>
                  <a:pt x="1618" y="1287"/>
                </a:lnTo>
                <a:lnTo>
                  <a:pt x="1622" y="1287"/>
                </a:lnTo>
                <a:cubicBezTo>
                  <a:pt x="1624" y="1287"/>
                  <a:pt x="1625" y="1287"/>
                  <a:pt x="1627" y="1287"/>
                </a:cubicBezTo>
                <a:close/>
                <a:moveTo>
                  <a:pt x="1602" y="599"/>
                </a:moveTo>
                <a:lnTo>
                  <a:pt x="1602" y="394"/>
                </a:lnTo>
                <a:cubicBezTo>
                  <a:pt x="1579" y="372"/>
                  <a:pt x="1564" y="341"/>
                  <a:pt x="1564" y="307"/>
                </a:cubicBezTo>
                <a:cubicBezTo>
                  <a:pt x="1565" y="276"/>
                  <a:pt x="1576" y="247"/>
                  <a:pt x="1598" y="225"/>
                </a:cubicBezTo>
                <a:lnTo>
                  <a:pt x="1607" y="234"/>
                </a:lnTo>
                <a:cubicBezTo>
                  <a:pt x="1588" y="254"/>
                  <a:pt x="1578" y="280"/>
                  <a:pt x="1577" y="307"/>
                </a:cubicBezTo>
                <a:cubicBezTo>
                  <a:pt x="1577" y="335"/>
                  <a:pt x="1588" y="361"/>
                  <a:pt x="1608" y="381"/>
                </a:cubicBezTo>
                <a:cubicBezTo>
                  <a:pt x="1623" y="397"/>
                  <a:pt x="1643" y="407"/>
                  <a:pt x="1664" y="411"/>
                </a:cubicBezTo>
                <a:lnTo>
                  <a:pt x="1727" y="399"/>
                </a:lnTo>
                <a:lnTo>
                  <a:pt x="1704" y="78"/>
                </a:lnTo>
                <a:lnTo>
                  <a:pt x="1713" y="77"/>
                </a:lnTo>
                <a:lnTo>
                  <a:pt x="1605" y="77"/>
                </a:lnTo>
                <a:lnTo>
                  <a:pt x="1600" y="77"/>
                </a:lnTo>
                <a:cubicBezTo>
                  <a:pt x="1487" y="78"/>
                  <a:pt x="1384" y="143"/>
                  <a:pt x="1334" y="244"/>
                </a:cubicBezTo>
                <a:lnTo>
                  <a:pt x="1256" y="512"/>
                </a:lnTo>
                <a:lnTo>
                  <a:pt x="1238" y="512"/>
                </a:lnTo>
                <a:lnTo>
                  <a:pt x="1319" y="236"/>
                </a:lnTo>
                <a:cubicBezTo>
                  <a:pt x="1372" y="128"/>
                  <a:pt x="1480" y="61"/>
                  <a:pt x="1600" y="60"/>
                </a:cubicBezTo>
                <a:lnTo>
                  <a:pt x="1768" y="60"/>
                </a:lnTo>
                <a:lnTo>
                  <a:pt x="1824" y="0"/>
                </a:lnTo>
                <a:lnTo>
                  <a:pt x="1600" y="0"/>
                </a:lnTo>
                <a:lnTo>
                  <a:pt x="1543" y="5"/>
                </a:lnTo>
                <a:cubicBezTo>
                  <a:pt x="1493" y="13"/>
                  <a:pt x="1446" y="31"/>
                  <a:pt x="1403" y="58"/>
                </a:cubicBezTo>
                <a:cubicBezTo>
                  <a:pt x="1344" y="95"/>
                  <a:pt x="1296" y="147"/>
                  <a:pt x="1266" y="210"/>
                </a:cubicBezTo>
                <a:lnTo>
                  <a:pt x="1174" y="512"/>
                </a:lnTo>
                <a:lnTo>
                  <a:pt x="1097" y="512"/>
                </a:lnTo>
                <a:lnTo>
                  <a:pt x="1144" y="626"/>
                </a:lnTo>
                <a:cubicBezTo>
                  <a:pt x="1321" y="703"/>
                  <a:pt x="1497" y="649"/>
                  <a:pt x="1602" y="599"/>
                </a:cubicBezTo>
                <a:close/>
                <a:moveTo>
                  <a:pt x="1722" y="76"/>
                </a:moveTo>
                <a:lnTo>
                  <a:pt x="1724" y="115"/>
                </a:lnTo>
                <a:lnTo>
                  <a:pt x="1809" y="134"/>
                </a:lnTo>
                <a:lnTo>
                  <a:pt x="1874" y="45"/>
                </a:lnTo>
                <a:lnTo>
                  <a:pt x="1721" y="76"/>
                </a:lnTo>
                <a:lnTo>
                  <a:pt x="1722" y="76"/>
                </a:lnTo>
                <a:close/>
                <a:moveTo>
                  <a:pt x="1801" y="546"/>
                </a:moveTo>
                <a:cubicBezTo>
                  <a:pt x="1815" y="534"/>
                  <a:pt x="1824" y="517"/>
                  <a:pt x="1824" y="498"/>
                </a:cubicBezTo>
                <a:lnTo>
                  <a:pt x="1824" y="484"/>
                </a:lnTo>
                <a:lnTo>
                  <a:pt x="1751" y="497"/>
                </a:lnTo>
                <a:lnTo>
                  <a:pt x="1752" y="513"/>
                </a:lnTo>
                <a:lnTo>
                  <a:pt x="1724" y="565"/>
                </a:lnTo>
                <a:cubicBezTo>
                  <a:pt x="1741" y="573"/>
                  <a:pt x="1765" y="574"/>
                  <a:pt x="1781" y="562"/>
                </a:cubicBezTo>
                <a:lnTo>
                  <a:pt x="1801" y="546"/>
                </a:lnTo>
                <a:close/>
                <a:moveTo>
                  <a:pt x="1688" y="529"/>
                </a:moveTo>
                <a:lnTo>
                  <a:pt x="1704" y="551"/>
                </a:lnTo>
                <a:lnTo>
                  <a:pt x="1704" y="551"/>
                </a:lnTo>
                <a:cubicBezTo>
                  <a:pt x="1705" y="553"/>
                  <a:pt x="1707" y="555"/>
                  <a:pt x="1709" y="556"/>
                </a:cubicBezTo>
                <a:lnTo>
                  <a:pt x="1735" y="509"/>
                </a:lnTo>
                <a:lnTo>
                  <a:pt x="1734" y="500"/>
                </a:lnTo>
                <a:lnTo>
                  <a:pt x="1687" y="508"/>
                </a:lnTo>
                <a:cubicBezTo>
                  <a:pt x="1685" y="515"/>
                  <a:pt x="1684" y="523"/>
                  <a:pt x="1688" y="529"/>
                </a:cubicBezTo>
                <a:close/>
                <a:moveTo>
                  <a:pt x="1682" y="425"/>
                </a:moveTo>
                <a:lnTo>
                  <a:pt x="1681" y="425"/>
                </a:lnTo>
                <a:cubicBezTo>
                  <a:pt x="1681" y="425"/>
                  <a:pt x="1681" y="425"/>
                  <a:pt x="1681" y="425"/>
                </a:cubicBezTo>
                <a:lnTo>
                  <a:pt x="1659" y="429"/>
                </a:lnTo>
                <a:lnTo>
                  <a:pt x="1691" y="497"/>
                </a:lnTo>
                <a:lnTo>
                  <a:pt x="1691" y="497"/>
                </a:lnTo>
                <a:lnTo>
                  <a:pt x="1733" y="489"/>
                </a:lnTo>
                <a:lnTo>
                  <a:pt x="1728" y="417"/>
                </a:lnTo>
                <a:lnTo>
                  <a:pt x="1700" y="422"/>
                </a:lnTo>
                <a:lnTo>
                  <a:pt x="1724" y="478"/>
                </a:lnTo>
                <a:lnTo>
                  <a:pt x="1686" y="425"/>
                </a:lnTo>
                <a:cubicBezTo>
                  <a:pt x="1685" y="425"/>
                  <a:pt x="1683" y="425"/>
                  <a:pt x="1682" y="425"/>
                </a:cubicBezTo>
                <a:close/>
                <a:moveTo>
                  <a:pt x="1824" y="473"/>
                </a:moveTo>
                <a:lnTo>
                  <a:pt x="1824" y="400"/>
                </a:lnTo>
                <a:lnTo>
                  <a:pt x="1745" y="414"/>
                </a:lnTo>
                <a:lnTo>
                  <a:pt x="1751" y="486"/>
                </a:lnTo>
                <a:lnTo>
                  <a:pt x="1824" y="473"/>
                </a:lnTo>
                <a:close/>
                <a:moveTo>
                  <a:pt x="1824" y="188"/>
                </a:moveTo>
                <a:cubicBezTo>
                  <a:pt x="1824" y="173"/>
                  <a:pt x="1821" y="158"/>
                  <a:pt x="1815" y="145"/>
                </a:cubicBezTo>
                <a:lnTo>
                  <a:pt x="1725" y="125"/>
                </a:lnTo>
                <a:lnTo>
                  <a:pt x="1731" y="208"/>
                </a:lnTo>
                <a:lnTo>
                  <a:pt x="1761" y="208"/>
                </a:lnTo>
                <a:cubicBezTo>
                  <a:pt x="1783" y="208"/>
                  <a:pt x="1800" y="225"/>
                  <a:pt x="1800" y="246"/>
                </a:cubicBezTo>
                <a:lnTo>
                  <a:pt x="1800" y="266"/>
                </a:lnTo>
                <a:cubicBezTo>
                  <a:pt x="1800" y="287"/>
                  <a:pt x="1783" y="304"/>
                  <a:pt x="1761" y="304"/>
                </a:cubicBezTo>
                <a:lnTo>
                  <a:pt x="1738" y="304"/>
                </a:lnTo>
                <a:lnTo>
                  <a:pt x="1744" y="396"/>
                </a:lnTo>
                <a:lnTo>
                  <a:pt x="1824" y="382"/>
                </a:lnTo>
                <a:lnTo>
                  <a:pt x="1824" y="188"/>
                </a:lnTo>
                <a:close/>
                <a:moveTo>
                  <a:pt x="1656" y="422"/>
                </a:moveTo>
                <a:lnTo>
                  <a:pt x="1657" y="423"/>
                </a:lnTo>
                <a:lnTo>
                  <a:pt x="1657" y="422"/>
                </a:lnTo>
                <a:cubicBezTo>
                  <a:pt x="1656" y="422"/>
                  <a:pt x="1656" y="422"/>
                  <a:pt x="1656" y="422"/>
                </a:cubicBezTo>
                <a:close/>
                <a:moveTo>
                  <a:pt x="1610" y="615"/>
                </a:moveTo>
                <a:cubicBezTo>
                  <a:pt x="1656" y="593"/>
                  <a:pt x="1688" y="572"/>
                  <a:pt x="1702" y="563"/>
                </a:cubicBezTo>
                <a:cubicBezTo>
                  <a:pt x="1701" y="561"/>
                  <a:pt x="1700" y="560"/>
                  <a:pt x="1698" y="558"/>
                </a:cubicBezTo>
                <a:cubicBezTo>
                  <a:pt x="1696" y="555"/>
                  <a:pt x="1694" y="552"/>
                  <a:pt x="1692" y="549"/>
                </a:cubicBezTo>
                <a:cubicBezTo>
                  <a:pt x="1679" y="558"/>
                  <a:pt x="1651" y="576"/>
                  <a:pt x="1610" y="596"/>
                </a:cubicBezTo>
                <a:lnTo>
                  <a:pt x="1610" y="615"/>
                </a:lnTo>
                <a:close/>
                <a:moveTo>
                  <a:pt x="1153" y="649"/>
                </a:moveTo>
                <a:lnTo>
                  <a:pt x="1220" y="814"/>
                </a:lnTo>
                <a:lnTo>
                  <a:pt x="1598" y="728"/>
                </a:lnTo>
                <a:cubicBezTo>
                  <a:pt x="1601" y="710"/>
                  <a:pt x="1602" y="692"/>
                  <a:pt x="1602" y="674"/>
                </a:cubicBezTo>
                <a:lnTo>
                  <a:pt x="1602" y="618"/>
                </a:lnTo>
                <a:cubicBezTo>
                  <a:pt x="1534" y="650"/>
                  <a:pt x="1438" y="682"/>
                  <a:pt x="1331" y="682"/>
                </a:cubicBezTo>
                <a:cubicBezTo>
                  <a:pt x="1274" y="682"/>
                  <a:pt x="1214" y="673"/>
                  <a:pt x="1153" y="649"/>
                </a:cubicBezTo>
                <a:close/>
              </a:path>
            </a:pathLst>
          </a:custGeom>
          <a:solidFill>
            <a:schemeClr val="tx1"/>
          </a:solidFill>
          <a:ln w="19050">
            <a:solidFill>
              <a:schemeClr val="accent1"/>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schemeClr val="accent2"/>
              </a:solidFill>
            </a:endParaRPr>
          </a:p>
        </p:txBody>
      </p:sp>
      <p:sp>
        <p:nvSpPr>
          <p:cNvPr id="19" name="Freeform 12"/>
          <p:cNvSpPr>
            <a:spLocks noEditPoints="1"/>
          </p:cNvSpPr>
          <p:nvPr/>
        </p:nvSpPr>
        <p:spPr bwMode="auto">
          <a:xfrm>
            <a:off x="7553087" y="4498249"/>
            <a:ext cx="1355898" cy="1195668"/>
          </a:xfrm>
          <a:custGeom>
            <a:avLst/>
            <a:gdLst>
              <a:gd name="T0" fmla="*/ 24 w 1874"/>
              <a:gd name="T1" fmla="*/ 706 h 1645"/>
              <a:gd name="T2" fmla="*/ 219 w 1874"/>
              <a:gd name="T3" fmla="*/ 899 h 1645"/>
              <a:gd name="T4" fmla="*/ 219 w 1874"/>
              <a:gd name="T5" fmla="*/ 695 h 1645"/>
              <a:gd name="T6" fmla="*/ 346 w 1874"/>
              <a:gd name="T7" fmla="*/ 631 h 1645"/>
              <a:gd name="T8" fmla="*/ 322 w 1874"/>
              <a:gd name="T9" fmla="*/ 727 h 1645"/>
              <a:gd name="T10" fmla="*/ 468 w 1874"/>
              <a:gd name="T11" fmla="*/ 1179 h 1645"/>
              <a:gd name="T12" fmla="*/ 754 w 1874"/>
              <a:gd name="T13" fmla="*/ 1484 h 1645"/>
              <a:gd name="T14" fmla="*/ 804 w 1874"/>
              <a:gd name="T15" fmla="*/ 1584 h 1645"/>
              <a:gd name="T16" fmla="*/ 552 w 1874"/>
              <a:gd name="T17" fmla="*/ 1250 h 1645"/>
              <a:gd name="T18" fmla="*/ 844 w 1874"/>
              <a:gd name="T19" fmla="*/ 980 h 1645"/>
              <a:gd name="T20" fmla="*/ 1168 w 1874"/>
              <a:gd name="T21" fmla="*/ 876 h 1645"/>
              <a:gd name="T22" fmla="*/ 1072 w 1874"/>
              <a:gd name="T23" fmla="*/ 611 h 1645"/>
              <a:gd name="T24" fmla="*/ 614 w 1874"/>
              <a:gd name="T25" fmla="*/ 475 h 1645"/>
              <a:gd name="T26" fmla="*/ 234 w 1874"/>
              <a:gd name="T27" fmla="*/ 529 h 1645"/>
              <a:gd name="T28" fmla="*/ 1216 w 1874"/>
              <a:gd name="T29" fmla="*/ 1071 h 1645"/>
              <a:gd name="T30" fmla="*/ 1209 w 1874"/>
              <a:gd name="T31" fmla="*/ 835 h 1645"/>
              <a:gd name="T32" fmla="*/ 1186 w 1874"/>
              <a:gd name="T33" fmla="*/ 842 h 1645"/>
              <a:gd name="T34" fmla="*/ 222 w 1874"/>
              <a:gd name="T35" fmla="*/ 1179 h 1645"/>
              <a:gd name="T36" fmla="*/ 234 w 1874"/>
              <a:gd name="T37" fmla="*/ 1645 h 1645"/>
              <a:gd name="T38" fmla="*/ 305 w 1874"/>
              <a:gd name="T39" fmla="*/ 1241 h 1645"/>
              <a:gd name="T40" fmla="*/ 405 w 1874"/>
              <a:gd name="T41" fmla="*/ 1004 h 1645"/>
              <a:gd name="T42" fmla="*/ 325 w 1874"/>
              <a:gd name="T43" fmla="*/ 1026 h 1645"/>
              <a:gd name="T44" fmla="*/ 1284 w 1874"/>
              <a:gd name="T45" fmla="*/ 1053 h 1645"/>
              <a:gd name="T46" fmla="*/ 1320 w 1874"/>
              <a:gd name="T47" fmla="*/ 1645 h 1645"/>
              <a:gd name="T48" fmla="*/ 1397 w 1874"/>
              <a:gd name="T49" fmla="*/ 1030 h 1645"/>
              <a:gd name="T50" fmla="*/ 1739 w 1874"/>
              <a:gd name="T51" fmla="*/ 1229 h 1645"/>
              <a:gd name="T52" fmla="*/ 1692 w 1874"/>
              <a:gd name="T53" fmla="*/ 845 h 1645"/>
              <a:gd name="T54" fmla="*/ 1233 w 1874"/>
              <a:gd name="T55" fmla="*/ 1041 h 1645"/>
              <a:gd name="T56" fmla="*/ 1667 w 1874"/>
              <a:gd name="T57" fmla="*/ 953 h 1645"/>
              <a:gd name="T58" fmla="*/ 1618 w 1874"/>
              <a:gd name="T59" fmla="*/ 1287 h 1645"/>
              <a:gd name="T60" fmla="*/ 1602 w 1874"/>
              <a:gd name="T61" fmla="*/ 394 h 1645"/>
              <a:gd name="T62" fmla="*/ 1577 w 1874"/>
              <a:gd name="T63" fmla="*/ 307 h 1645"/>
              <a:gd name="T64" fmla="*/ 1704 w 1874"/>
              <a:gd name="T65" fmla="*/ 78 h 1645"/>
              <a:gd name="T66" fmla="*/ 1334 w 1874"/>
              <a:gd name="T67" fmla="*/ 244 h 1645"/>
              <a:gd name="T68" fmla="*/ 1600 w 1874"/>
              <a:gd name="T69" fmla="*/ 60 h 1645"/>
              <a:gd name="T70" fmla="*/ 1543 w 1874"/>
              <a:gd name="T71" fmla="*/ 5 h 1645"/>
              <a:gd name="T72" fmla="*/ 1097 w 1874"/>
              <a:gd name="T73" fmla="*/ 512 h 1645"/>
              <a:gd name="T74" fmla="*/ 1724 w 1874"/>
              <a:gd name="T75" fmla="*/ 115 h 1645"/>
              <a:gd name="T76" fmla="*/ 1722 w 1874"/>
              <a:gd name="T77" fmla="*/ 76 h 1645"/>
              <a:gd name="T78" fmla="*/ 1751 w 1874"/>
              <a:gd name="T79" fmla="*/ 497 h 1645"/>
              <a:gd name="T80" fmla="*/ 1801 w 1874"/>
              <a:gd name="T81" fmla="*/ 546 h 1645"/>
              <a:gd name="T82" fmla="*/ 1709 w 1874"/>
              <a:gd name="T83" fmla="*/ 556 h 1645"/>
              <a:gd name="T84" fmla="*/ 1688 w 1874"/>
              <a:gd name="T85" fmla="*/ 529 h 1645"/>
              <a:gd name="T86" fmla="*/ 1659 w 1874"/>
              <a:gd name="T87" fmla="*/ 429 h 1645"/>
              <a:gd name="T88" fmla="*/ 1728 w 1874"/>
              <a:gd name="T89" fmla="*/ 417 h 1645"/>
              <a:gd name="T90" fmla="*/ 1682 w 1874"/>
              <a:gd name="T91" fmla="*/ 425 h 1645"/>
              <a:gd name="T92" fmla="*/ 1751 w 1874"/>
              <a:gd name="T93" fmla="*/ 486 h 1645"/>
              <a:gd name="T94" fmla="*/ 1725 w 1874"/>
              <a:gd name="T95" fmla="*/ 125 h 1645"/>
              <a:gd name="T96" fmla="*/ 1800 w 1874"/>
              <a:gd name="T97" fmla="*/ 266 h 1645"/>
              <a:gd name="T98" fmla="*/ 1824 w 1874"/>
              <a:gd name="T99" fmla="*/ 382 h 1645"/>
              <a:gd name="T100" fmla="*/ 1657 w 1874"/>
              <a:gd name="T101" fmla="*/ 422 h 1645"/>
              <a:gd name="T102" fmla="*/ 1698 w 1874"/>
              <a:gd name="T103" fmla="*/ 558 h 1645"/>
              <a:gd name="T104" fmla="*/ 1153 w 1874"/>
              <a:gd name="T105" fmla="*/ 649 h 1645"/>
              <a:gd name="T106" fmla="*/ 1602 w 1874"/>
              <a:gd name="T107" fmla="*/ 618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4" h="1645">
                <a:moveTo>
                  <a:pt x="27" y="680"/>
                </a:moveTo>
                <a:lnTo>
                  <a:pt x="25" y="697"/>
                </a:lnTo>
                <a:lnTo>
                  <a:pt x="24" y="697"/>
                </a:lnTo>
                <a:cubicBezTo>
                  <a:pt x="24" y="700"/>
                  <a:pt x="24" y="703"/>
                  <a:pt x="24" y="706"/>
                </a:cubicBezTo>
                <a:lnTo>
                  <a:pt x="24" y="1021"/>
                </a:lnTo>
                <a:cubicBezTo>
                  <a:pt x="24" y="1043"/>
                  <a:pt x="14" y="1062"/>
                  <a:pt x="0" y="1076"/>
                </a:cubicBezTo>
                <a:cubicBezTo>
                  <a:pt x="46" y="1070"/>
                  <a:pt x="93" y="1063"/>
                  <a:pt x="140" y="1056"/>
                </a:cubicBezTo>
                <a:cubicBezTo>
                  <a:pt x="188" y="1020"/>
                  <a:pt x="219" y="963"/>
                  <a:pt x="219" y="899"/>
                </a:cubicBezTo>
                <a:lnTo>
                  <a:pt x="219" y="718"/>
                </a:lnTo>
                <a:lnTo>
                  <a:pt x="219" y="718"/>
                </a:lnTo>
                <a:lnTo>
                  <a:pt x="220" y="696"/>
                </a:lnTo>
                <a:lnTo>
                  <a:pt x="219" y="695"/>
                </a:lnTo>
                <a:lnTo>
                  <a:pt x="219" y="679"/>
                </a:lnTo>
                <a:cubicBezTo>
                  <a:pt x="219" y="634"/>
                  <a:pt x="261" y="599"/>
                  <a:pt x="305" y="607"/>
                </a:cubicBezTo>
                <a:lnTo>
                  <a:pt x="353" y="616"/>
                </a:lnTo>
                <a:cubicBezTo>
                  <a:pt x="351" y="621"/>
                  <a:pt x="348" y="626"/>
                  <a:pt x="346" y="631"/>
                </a:cubicBezTo>
                <a:lnTo>
                  <a:pt x="346" y="631"/>
                </a:lnTo>
                <a:cubicBezTo>
                  <a:pt x="335" y="656"/>
                  <a:pt x="328" y="682"/>
                  <a:pt x="324" y="706"/>
                </a:cubicBezTo>
                <a:lnTo>
                  <a:pt x="324" y="706"/>
                </a:lnTo>
                <a:lnTo>
                  <a:pt x="322" y="727"/>
                </a:lnTo>
                <a:lnTo>
                  <a:pt x="322" y="728"/>
                </a:lnTo>
                <a:cubicBezTo>
                  <a:pt x="314" y="841"/>
                  <a:pt x="375" y="936"/>
                  <a:pt x="416" y="991"/>
                </a:cubicBezTo>
                <a:lnTo>
                  <a:pt x="416" y="991"/>
                </a:lnTo>
                <a:cubicBezTo>
                  <a:pt x="462" y="1057"/>
                  <a:pt x="505" y="1092"/>
                  <a:pt x="468" y="1179"/>
                </a:cubicBezTo>
                <a:cubicBezTo>
                  <a:pt x="447" y="1228"/>
                  <a:pt x="426" y="1278"/>
                  <a:pt x="426" y="1278"/>
                </a:cubicBezTo>
                <a:lnTo>
                  <a:pt x="706" y="1446"/>
                </a:lnTo>
                <a:lnTo>
                  <a:pt x="740" y="1456"/>
                </a:lnTo>
                <a:lnTo>
                  <a:pt x="754" y="1484"/>
                </a:lnTo>
                <a:lnTo>
                  <a:pt x="754" y="1485"/>
                </a:lnTo>
                <a:lnTo>
                  <a:pt x="729" y="1528"/>
                </a:lnTo>
                <a:lnTo>
                  <a:pt x="802" y="1588"/>
                </a:lnTo>
                <a:lnTo>
                  <a:pt x="804" y="1584"/>
                </a:lnTo>
                <a:cubicBezTo>
                  <a:pt x="821" y="1555"/>
                  <a:pt x="827" y="1508"/>
                  <a:pt x="816" y="1479"/>
                </a:cubicBezTo>
                <a:lnTo>
                  <a:pt x="805" y="1453"/>
                </a:lnTo>
                <a:cubicBezTo>
                  <a:pt x="798" y="1436"/>
                  <a:pt x="786" y="1421"/>
                  <a:pt x="770" y="1409"/>
                </a:cubicBezTo>
                <a:lnTo>
                  <a:pt x="552" y="1250"/>
                </a:lnTo>
                <a:lnTo>
                  <a:pt x="653" y="1132"/>
                </a:lnTo>
                <a:cubicBezTo>
                  <a:pt x="684" y="1095"/>
                  <a:pt x="708" y="1053"/>
                  <a:pt x="725" y="1008"/>
                </a:cubicBezTo>
                <a:lnTo>
                  <a:pt x="774" y="980"/>
                </a:lnTo>
                <a:lnTo>
                  <a:pt x="844" y="980"/>
                </a:lnTo>
                <a:cubicBezTo>
                  <a:pt x="904" y="999"/>
                  <a:pt x="973" y="1019"/>
                  <a:pt x="973" y="1019"/>
                </a:cubicBezTo>
                <a:cubicBezTo>
                  <a:pt x="1019" y="1033"/>
                  <a:pt x="1068" y="1041"/>
                  <a:pt x="1116" y="1041"/>
                </a:cubicBezTo>
                <a:lnTo>
                  <a:pt x="1172" y="1041"/>
                </a:lnTo>
                <a:cubicBezTo>
                  <a:pt x="1172" y="1027"/>
                  <a:pt x="1168" y="876"/>
                  <a:pt x="1168" y="876"/>
                </a:cubicBezTo>
                <a:cubicBezTo>
                  <a:pt x="1151" y="785"/>
                  <a:pt x="1115" y="717"/>
                  <a:pt x="1079" y="627"/>
                </a:cubicBezTo>
                <a:lnTo>
                  <a:pt x="1078" y="628"/>
                </a:lnTo>
                <a:lnTo>
                  <a:pt x="1072" y="611"/>
                </a:lnTo>
                <a:lnTo>
                  <a:pt x="1072" y="611"/>
                </a:lnTo>
                <a:lnTo>
                  <a:pt x="1032" y="512"/>
                </a:lnTo>
                <a:lnTo>
                  <a:pt x="874" y="512"/>
                </a:lnTo>
                <a:cubicBezTo>
                  <a:pt x="874" y="512"/>
                  <a:pt x="700" y="486"/>
                  <a:pt x="674" y="481"/>
                </a:cubicBezTo>
                <a:cubicBezTo>
                  <a:pt x="655" y="477"/>
                  <a:pt x="635" y="475"/>
                  <a:pt x="614" y="475"/>
                </a:cubicBezTo>
                <a:cubicBezTo>
                  <a:pt x="612" y="475"/>
                  <a:pt x="609" y="475"/>
                  <a:pt x="607" y="476"/>
                </a:cubicBezTo>
                <a:cubicBezTo>
                  <a:pt x="606" y="476"/>
                  <a:pt x="604" y="476"/>
                  <a:pt x="603" y="476"/>
                </a:cubicBezTo>
                <a:cubicBezTo>
                  <a:pt x="524" y="476"/>
                  <a:pt x="453" y="507"/>
                  <a:pt x="401" y="557"/>
                </a:cubicBezTo>
                <a:lnTo>
                  <a:pt x="234" y="529"/>
                </a:lnTo>
                <a:cubicBezTo>
                  <a:pt x="133" y="512"/>
                  <a:pt x="40" y="582"/>
                  <a:pt x="26" y="680"/>
                </a:cubicBezTo>
                <a:lnTo>
                  <a:pt x="27" y="680"/>
                </a:lnTo>
                <a:close/>
                <a:moveTo>
                  <a:pt x="1190" y="1071"/>
                </a:moveTo>
                <a:lnTo>
                  <a:pt x="1216" y="1071"/>
                </a:lnTo>
                <a:lnTo>
                  <a:pt x="1216" y="860"/>
                </a:lnTo>
                <a:lnTo>
                  <a:pt x="1602" y="772"/>
                </a:lnTo>
                <a:lnTo>
                  <a:pt x="1608" y="744"/>
                </a:lnTo>
                <a:lnTo>
                  <a:pt x="1209" y="835"/>
                </a:lnTo>
                <a:lnTo>
                  <a:pt x="1076" y="504"/>
                </a:lnTo>
                <a:lnTo>
                  <a:pt x="1047" y="504"/>
                </a:lnTo>
                <a:lnTo>
                  <a:pt x="1182" y="837"/>
                </a:lnTo>
                <a:lnTo>
                  <a:pt x="1186" y="842"/>
                </a:lnTo>
                <a:cubicBezTo>
                  <a:pt x="1191" y="917"/>
                  <a:pt x="1190" y="993"/>
                  <a:pt x="1190" y="1071"/>
                </a:cubicBezTo>
                <a:close/>
                <a:moveTo>
                  <a:pt x="295" y="1099"/>
                </a:moveTo>
                <a:cubicBezTo>
                  <a:pt x="277" y="1130"/>
                  <a:pt x="252" y="1157"/>
                  <a:pt x="223" y="1177"/>
                </a:cubicBezTo>
                <a:lnTo>
                  <a:pt x="222" y="1179"/>
                </a:lnTo>
                <a:lnTo>
                  <a:pt x="200" y="1549"/>
                </a:lnTo>
                <a:lnTo>
                  <a:pt x="212" y="1599"/>
                </a:lnTo>
                <a:lnTo>
                  <a:pt x="234" y="1599"/>
                </a:lnTo>
                <a:lnTo>
                  <a:pt x="234" y="1645"/>
                </a:lnTo>
                <a:lnTo>
                  <a:pt x="324" y="1645"/>
                </a:lnTo>
                <a:cubicBezTo>
                  <a:pt x="324" y="1613"/>
                  <a:pt x="309" y="1581"/>
                  <a:pt x="285" y="1561"/>
                </a:cubicBezTo>
                <a:lnTo>
                  <a:pt x="263" y="1543"/>
                </a:lnTo>
                <a:lnTo>
                  <a:pt x="305" y="1241"/>
                </a:lnTo>
                <a:lnTo>
                  <a:pt x="463" y="1147"/>
                </a:lnTo>
                <a:cubicBezTo>
                  <a:pt x="471" y="1121"/>
                  <a:pt x="470" y="1101"/>
                  <a:pt x="448" y="1065"/>
                </a:cubicBezTo>
                <a:lnTo>
                  <a:pt x="437" y="1049"/>
                </a:lnTo>
                <a:cubicBezTo>
                  <a:pt x="424" y="1032"/>
                  <a:pt x="417" y="1022"/>
                  <a:pt x="405" y="1004"/>
                </a:cubicBezTo>
                <a:cubicBezTo>
                  <a:pt x="387" y="980"/>
                  <a:pt x="355" y="936"/>
                  <a:pt x="332" y="880"/>
                </a:cubicBezTo>
                <a:cubicBezTo>
                  <a:pt x="332" y="920"/>
                  <a:pt x="332" y="956"/>
                  <a:pt x="332" y="967"/>
                </a:cubicBezTo>
                <a:cubicBezTo>
                  <a:pt x="332" y="980"/>
                  <a:pt x="331" y="993"/>
                  <a:pt x="329" y="1006"/>
                </a:cubicBezTo>
                <a:cubicBezTo>
                  <a:pt x="328" y="1012"/>
                  <a:pt x="327" y="1019"/>
                  <a:pt x="325" y="1026"/>
                </a:cubicBezTo>
                <a:cubicBezTo>
                  <a:pt x="326" y="1025"/>
                  <a:pt x="310" y="1075"/>
                  <a:pt x="295" y="1099"/>
                </a:cubicBezTo>
                <a:close/>
                <a:moveTo>
                  <a:pt x="1329" y="1045"/>
                </a:moveTo>
                <a:cubicBezTo>
                  <a:pt x="1323" y="1046"/>
                  <a:pt x="1317" y="1048"/>
                  <a:pt x="1311" y="1049"/>
                </a:cubicBezTo>
                <a:cubicBezTo>
                  <a:pt x="1302" y="1051"/>
                  <a:pt x="1293" y="1052"/>
                  <a:pt x="1284" y="1053"/>
                </a:cubicBezTo>
                <a:lnTo>
                  <a:pt x="1280" y="1490"/>
                </a:lnTo>
                <a:lnTo>
                  <a:pt x="1294" y="1569"/>
                </a:lnTo>
                <a:lnTo>
                  <a:pt x="1320" y="1589"/>
                </a:lnTo>
                <a:lnTo>
                  <a:pt x="1320" y="1645"/>
                </a:lnTo>
                <a:lnTo>
                  <a:pt x="1409" y="1645"/>
                </a:lnTo>
                <a:cubicBezTo>
                  <a:pt x="1409" y="1611"/>
                  <a:pt x="1398" y="1581"/>
                  <a:pt x="1364" y="1562"/>
                </a:cubicBezTo>
                <a:lnTo>
                  <a:pt x="1351" y="1519"/>
                </a:lnTo>
                <a:lnTo>
                  <a:pt x="1397" y="1030"/>
                </a:lnTo>
                <a:lnTo>
                  <a:pt x="1329" y="1045"/>
                </a:lnTo>
                <a:close/>
                <a:moveTo>
                  <a:pt x="1627" y="1287"/>
                </a:moveTo>
                <a:cubicBezTo>
                  <a:pt x="1660" y="1287"/>
                  <a:pt x="1701" y="1270"/>
                  <a:pt x="1721" y="1249"/>
                </a:cubicBezTo>
                <a:lnTo>
                  <a:pt x="1739" y="1229"/>
                </a:lnTo>
                <a:cubicBezTo>
                  <a:pt x="1753" y="1218"/>
                  <a:pt x="1765" y="1203"/>
                  <a:pt x="1773" y="1186"/>
                </a:cubicBezTo>
                <a:lnTo>
                  <a:pt x="1776" y="1180"/>
                </a:lnTo>
                <a:lnTo>
                  <a:pt x="1776" y="929"/>
                </a:lnTo>
                <a:cubicBezTo>
                  <a:pt x="1776" y="882"/>
                  <a:pt x="1738" y="845"/>
                  <a:pt x="1692" y="845"/>
                </a:cubicBezTo>
                <a:lnTo>
                  <a:pt x="1560" y="845"/>
                </a:lnTo>
                <a:cubicBezTo>
                  <a:pt x="1569" y="829"/>
                  <a:pt x="1576" y="812"/>
                  <a:pt x="1582" y="794"/>
                </a:cubicBezTo>
                <a:lnTo>
                  <a:pt x="1233" y="874"/>
                </a:lnTo>
                <a:lnTo>
                  <a:pt x="1233" y="1041"/>
                </a:lnTo>
                <a:lnTo>
                  <a:pt x="1235" y="1041"/>
                </a:lnTo>
                <a:cubicBezTo>
                  <a:pt x="1260" y="1041"/>
                  <a:pt x="1284" y="1038"/>
                  <a:pt x="1307" y="1034"/>
                </a:cubicBezTo>
                <a:cubicBezTo>
                  <a:pt x="1313" y="1033"/>
                  <a:pt x="1319" y="1031"/>
                  <a:pt x="1324" y="1030"/>
                </a:cubicBezTo>
                <a:lnTo>
                  <a:pt x="1667" y="953"/>
                </a:lnTo>
                <a:lnTo>
                  <a:pt x="1711" y="1175"/>
                </a:lnTo>
                <a:lnTo>
                  <a:pt x="1687" y="1197"/>
                </a:lnTo>
                <a:lnTo>
                  <a:pt x="1637" y="1194"/>
                </a:lnTo>
                <a:lnTo>
                  <a:pt x="1618" y="1287"/>
                </a:lnTo>
                <a:lnTo>
                  <a:pt x="1622" y="1287"/>
                </a:lnTo>
                <a:cubicBezTo>
                  <a:pt x="1624" y="1287"/>
                  <a:pt x="1625" y="1287"/>
                  <a:pt x="1627" y="1287"/>
                </a:cubicBezTo>
                <a:close/>
                <a:moveTo>
                  <a:pt x="1602" y="599"/>
                </a:moveTo>
                <a:lnTo>
                  <a:pt x="1602" y="394"/>
                </a:lnTo>
                <a:cubicBezTo>
                  <a:pt x="1579" y="372"/>
                  <a:pt x="1564" y="341"/>
                  <a:pt x="1564" y="307"/>
                </a:cubicBezTo>
                <a:cubicBezTo>
                  <a:pt x="1565" y="276"/>
                  <a:pt x="1576" y="247"/>
                  <a:pt x="1598" y="225"/>
                </a:cubicBezTo>
                <a:lnTo>
                  <a:pt x="1607" y="234"/>
                </a:lnTo>
                <a:cubicBezTo>
                  <a:pt x="1588" y="254"/>
                  <a:pt x="1578" y="280"/>
                  <a:pt x="1577" y="307"/>
                </a:cubicBezTo>
                <a:cubicBezTo>
                  <a:pt x="1577" y="335"/>
                  <a:pt x="1588" y="361"/>
                  <a:pt x="1608" y="381"/>
                </a:cubicBezTo>
                <a:cubicBezTo>
                  <a:pt x="1623" y="397"/>
                  <a:pt x="1643" y="407"/>
                  <a:pt x="1664" y="411"/>
                </a:cubicBezTo>
                <a:lnTo>
                  <a:pt x="1727" y="399"/>
                </a:lnTo>
                <a:lnTo>
                  <a:pt x="1704" y="78"/>
                </a:lnTo>
                <a:lnTo>
                  <a:pt x="1713" y="77"/>
                </a:lnTo>
                <a:lnTo>
                  <a:pt x="1605" y="77"/>
                </a:lnTo>
                <a:lnTo>
                  <a:pt x="1600" y="77"/>
                </a:lnTo>
                <a:cubicBezTo>
                  <a:pt x="1487" y="78"/>
                  <a:pt x="1384" y="143"/>
                  <a:pt x="1334" y="244"/>
                </a:cubicBezTo>
                <a:lnTo>
                  <a:pt x="1256" y="512"/>
                </a:lnTo>
                <a:lnTo>
                  <a:pt x="1238" y="512"/>
                </a:lnTo>
                <a:lnTo>
                  <a:pt x="1319" y="236"/>
                </a:lnTo>
                <a:cubicBezTo>
                  <a:pt x="1372" y="128"/>
                  <a:pt x="1480" y="61"/>
                  <a:pt x="1600" y="60"/>
                </a:cubicBezTo>
                <a:lnTo>
                  <a:pt x="1768" y="60"/>
                </a:lnTo>
                <a:lnTo>
                  <a:pt x="1824" y="0"/>
                </a:lnTo>
                <a:lnTo>
                  <a:pt x="1600" y="0"/>
                </a:lnTo>
                <a:lnTo>
                  <a:pt x="1543" y="5"/>
                </a:lnTo>
                <a:cubicBezTo>
                  <a:pt x="1493" y="13"/>
                  <a:pt x="1446" y="31"/>
                  <a:pt x="1403" y="58"/>
                </a:cubicBezTo>
                <a:cubicBezTo>
                  <a:pt x="1344" y="95"/>
                  <a:pt x="1296" y="147"/>
                  <a:pt x="1266" y="210"/>
                </a:cubicBezTo>
                <a:lnTo>
                  <a:pt x="1174" y="512"/>
                </a:lnTo>
                <a:lnTo>
                  <a:pt x="1097" y="512"/>
                </a:lnTo>
                <a:lnTo>
                  <a:pt x="1144" y="626"/>
                </a:lnTo>
                <a:cubicBezTo>
                  <a:pt x="1321" y="703"/>
                  <a:pt x="1497" y="649"/>
                  <a:pt x="1602" y="599"/>
                </a:cubicBezTo>
                <a:close/>
                <a:moveTo>
                  <a:pt x="1722" y="76"/>
                </a:moveTo>
                <a:lnTo>
                  <a:pt x="1724" y="115"/>
                </a:lnTo>
                <a:lnTo>
                  <a:pt x="1809" y="134"/>
                </a:lnTo>
                <a:lnTo>
                  <a:pt x="1874" y="45"/>
                </a:lnTo>
                <a:lnTo>
                  <a:pt x="1721" y="76"/>
                </a:lnTo>
                <a:lnTo>
                  <a:pt x="1722" y="76"/>
                </a:lnTo>
                <a:close/>
                <a:moveTo>
                  <a:pt x="1801" y="546"/>
                </a:moveTo>
                <a:cubicBezTo>
                  <a:pt x="1815" y="534"/>
                  <a:pt x="1824" y="517"/>
                  <a:pt x="1824" y="498"/>
                </a:cubicBezTo>
                <a:lnTo>
                  <a:pt x="1824" y="484"/>
                </a:lnTo>
                <a:lnTo>
                  <a:pt x="1751" y="497"/>
                </a:lnTo>
                <a:lnTo>
                  <a:pt x="1752" y="513"/>
                </a:lnTo>
                <a:lnTo>
                  <a:pt x="1724" y="565"/>
                </a:lnTo>
                <a:cubicBezTo>
                  <a:pt x="1741" y="573"/>
                  <a:pt x="1765" y="574"/>
                  <a:pt x="1781" y="562"/>
                </a:cubicBezTo>
                <a:lnTo>
                  <a:pt x="1801" y="546"/>
                </a:lnTo>
                <a:close/>
                <a:moveTo>
                  <a:pt x="1688" y="529"/>
                </a:moveTo>
                <a:lnTo>
                  <a:pt x="1704" y="551"/>
                </a:lnTo>
                <a:lnTo>
                  <a:pt x="1704" y="551"/>
                </a:lnTo>
                <a:cubicBezTo>
                  <a:pt x="1705" y="553"/>
                  <a:pt x="1707" y="555"/>
                  <a:pt x="1709" y="556"/>
                </a:cubicBezTo>
                <a:lnTo>
                  <a:pt x="1735" y="509"/>
                </a:lnTo>
                <a:lnTo>
                  <a:pt x="1734" y="500"/>
                </a:lnTo>
                <a:lnTo>
                  <a:pt x="1687" y="508"/>
                </a:lnTo>
                <a:cubicBezTo>
                  <a:pt x="1685" y="515"/>
                  <a:pt x="1684" y="523"/>
                  <a:pt x="1688" y="529"/>
                </a:cubicBezTo>
                <a:close/>
                <a:moveTo>
                  <a:pt x="1682" y="425"/>
                </a:moveTo>
                <a:lnTo>
                  <a:pt x="1681" y="425"/>
                </a:lnTo>
                <a:cubicBezTo>
                  <a:pt x="1681" y="425"/>
                  <a:pt x="1681" y="425"/>
                  <a:pt x="1681" y="425"/>
                </a:cubicBezTo>
                <a:lnTo>
                  <a:pt x="1659" y="429"/>
                </a:lnTo>
                <a:lnTo>
                  <a:pt x="1691" y="497"/>
                </a:lnTo>
                <a:lnTo>
                  <a:pt x="1691" y="497"/>
                </a:lnTo>
                <a:lnTo>
                  <a:pt x="1733" y="489"/>
                </a:lnTo>
                <a:lnTo>
                  <a:pt x="1728" y="417"/>
                </a:lnTo>
                <a:lnTo>
                  <a:pt x="1700" y="422"/>
                </a:lnTo>
                <a:lnTo>
                  <a:pt x="1724" y="478"/>
                </a:lnTo>
                <a:lnTo>
                  <a:pt x="1686" y="425"/>
                </a:lnTo>
                <a:cubicBezTo>
                  <a:pt x="1685" y="425"/>
                  <a:pt x="1683" y="425"/>
                  <a:pt x="1682" y="425"/>
                </a:cubicBezTo>
                <a:close/>
                <a:moveTo>
                  <a:pt x="1824" y="473"/>
                </a:moveTo>
                <a:lnTo>
                  <a:pt x="1824" y="400"/>
                </a:lnTo>
                <a:lnTo>
                  <a:pt x="1745" y="414"/>
                </a:lnTo>
                <a:lnTo>
                  <a:pt x="1751" y="486"/>
                </a:lnTo>
                <a:lnTo>
                  <a:pt x="1824" y="473"/>
                </a:lnTo>
                <a:close/>
                <a:moveTo>
                  <a:pt x="1824" y="188"/>
                </a:moveTo>
                <a:cubicBezTo>
                  <a:pt x="1824" y="173"/>
                  <a:pt x="1821" y="158"/>
                  <a:pt x="1815" y="145"/>
                </a:cubicBezTo>
                <a:lnTo>
                  <a:pt x="1725" y="125"/>
                </a:lnTo>
                <a:lnTo>
                  <a:pt x="1731" y="208"/>
                </a:lnTo>
                <a:lnTo>
                  <a:pt x="1761" y="208"/>
                </a:lnTo>
                <a:cubicBezTo>
                  <a:pt x="1783" y="208"/>
                  <a:pt x="1800" y="225"/>
                  <a:pt x="1800" y="246"/>
                </a:cubicBezTo>
                <a:lnTo>
                  <a:pt x="1800" y="266"/>
                </a:lnTo>
                <a:cubicBezTo>
                  <a:pt x="1800" y="287"/>
                  <a:pt x="1783" y="304"/>
                  <a:pt x="1761" y="304"/>
                </a:cubicBezTo>
                <a:lnTo>
                  <a:pt x="1738" y="304"/>
                </a:lnTo>
                <a:lnTo>
                  <a:pt x="1744" y="396"/>
                </a:lnTo>
                <a:lnTo>
                  <a:pt x="1824" y="382"/>
                </a:lnTo>
                <a:lnTo>
                  <a:pt x="1824" y="188"/>
                </a:lnTo>
                <a:close/>
                <a:moveTo>
                  <a:pt x="1656" y="422"/>
                </a:moveTo>
                <a:lnTo>
                  <a:pt x="1657" y="423"/>
                </a:lnTo>
                <a:lnTo>
                  <a:pt x="1657" y="422"/>
                </a:lnTo>
                <a:cubicBezTo>
                  <a:pt x="1656" y="422"/>
                  <a:pt x="1656" y="422"/>
                  <a:pt x="1656" y="422"/>
                </a:cubicBezTo>
                <a:close/>
                <a:moveTo>
                  <a:pt x="1610" y="615"/>
                </a:moveTo>
                <a:cubicBezTo>
                  <a:pt x="1656" y="593"/>
                  <a:pt x="1688" y="572"/>
                  <a:pt x="1702" y="563"/>
                </a:cubicBezTo>
                <a:cubicBezTo>
                  <a:pt x="1701" y="561"/>
                  <a:pt x="1700" y="560"/>
                  <a:pt x="1698" y="558"/>
                </a:cubicBezTo>
                <a:cubicBezTo>
                  <a:pt x="1696" y="555"/>
                  <a:pt x="1694" y="552"/>
                  <a:pt x="1692" y="549"/>
                </a:cubicBezTo>
                <a:cubicBezTo>
                  <a:pt x="1679" y="558"/>
                  <a:pt x="1651" y="576"/>
                  <a:pt x="1610" y="596"/>
                </a:cubicBezTo>
                <a:lnTo>
                  <a:pt x="1610" y="615"/>
                </a:lnTo>
                <a:close/>
                <a:moveTo>
                  <a:pt x="1153" y="649"/>
                </a:moveTo>
                <a:lnTo>
                  <a:pt x="1220" y="814"/>
                </a:lnTo>
                <a:lnTo>
                  <a:pt x="1598" y="728"/>
                </a:lnTo>
                <a:cubicBezTo>
                  <a:pt x="1601" y="710"/>
                  <a:pt x="1602" y="692"/>
                  <a:pt x="1602" y="674"/>
                </a:cubicBezTo>
                <a:lnTo>
                  <a:pt x="1602" y="618"/>
                </a:lnTo>
                <a:cubicBezTo>
                  <a:pt x="1534" y="650"/>
                  <a:pt x="1438" y="682"/>
                  <a:pt x="1331" y="682"/>
                </a:cubicBezTo>
                <a:cubicBezTo>
                  <a:pt x="1274" y="682"/>
                  <a:pt x="1214" y="673"/>
                  <a:pt x="1153" y="649"/>
                </a:cubicBezTo>
                <a:close/>
              </a:path>
            </a:pathLst>
          </a:custGeom>
          <a:solidFill>
            <a:schemeClr val="tx1"/>
          </a:solidFill>
          <a:ln w="19050">
            <a:solidFill>
              <a:schemeClr val="accent1"/>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accent2"/>
              </a:solidFill>
            </a:endParaRPr>
          </a:p>
        </p:txBody>
      </p:sp>
      <p:sp>
        <p:nvSpPr>
          <p:cNvPr id="20" name="矩形 19"/>
          <p:cNvSpPr/>
          <p:nvPr/>
        </p:nvSpPr>
        <p:spPr>
          <a:xfrm>
            <a:off x="9064477" y="2488135"/>
            <a:ext cx="1930448" cy="369332"/>
          </a:xfrm>
          <a:prstGeom prst="rect">
            <a:avLst/>
          </a:prstGeom>
        </p:spPr>
        <p:txBody>
          <a:bodyPr wrap="square">
            <a:spAutoFit/>
          </a:bodyPr>
          <a:lstStyle/>
          <a:p>
            <a:r>
              <a:rPr lang="zh-CN" altLang="en-US" b="1" dirty="0" smtClean="0">
                <a:solidFill>
                  <a:schemeClr val="tx2"/>
                </a:solidFill>
                <a:ea typeface="微软雅黑" panose="020B0503020204020204" pitchFamily="34" charset="-122"/>
              </a:rPr>
              <a:t>家里开馆子</a:t>
            </a:r>
            <a:endParaRPr lang="zh-CN" altLang="en-US" b="1" dirty="0">
              <a:solidFill>
                <a:schemeClr val="tx2"/>
              </a:solidFill>
              <a:ea typeface="微软雅黑" panose="020B0503020204020204" pitchFamily="34" charset="-122"/>
            </a:endParaRPr>
          </a:p>
        </p:txBody>
      </p:sp>
      <p:sp>
        <p:nvSpPr>
          <p:cNvPr id="21" name="矩形 20"/>
          <p:cNvSpPr/>
          <p:nvPr/>
        </p:nvSpPr>
        <p:spPr>
          <a:xfrm rot="240916">
            <a:off x="10254198" y="3486401"/>
            <a:ext cx="1738041" cy="369332"/>
          </a:xfrm>
          <a:prstGeom prst="rect">
            <a:avLst/>
          </a:prstGeom>
        </p:spPr>
        <p:txBody>
          <a:bodyPr wrap="square">
            <a:spAutoFit/>
          </a:bodyPr>
          <a:lstStyle/>
          <a:p>
            <a:r>
              <a:rPr lang="zh-CN" altLang="en-US" b="1" dirty="0" smtClean="0">
                <a:solidFill>
                  <a:schemeClr val="tx2"/>
                </a:solidFill>
                <a:ea typeface="微软雅黑" panose="020B0503020204020204" pitchFamily="34" charset="-122"/>
              </a:rPr>
              <a:t>就地进厂子</a:t>
            </a:r>
            <a:endParaRPr lang="zh-CN" altLang="en-US" b="1" dirty="0">
              <a:solidFill>
                <a:schemeClr val="tx2"/>
              </a:solidFill>
              <a:ea typeface="微软雅黑" panose="020B0503020204020204" pitchFamily="34" charset="-122"/>
            </a:endParaRPr>
          </a:p>
        </p:txBody>
      </p:sp>
      <p:sp>
        <p:nvSpPr>
          <p:cNvPr id="22" name="矩形 21"/>
          <p:cNvSpPr/>
          <p:nvPr/>
        </p:nvSpPr>
        <p:spPr>
          <a:xfrm>
            <a:off x="8988376" y="4798199"/>
            <a:ext cx="1930448" cy="369332"/>
          </a:xfrm>
          <a:prstGeom prst="rect">
            <a:avLst/>
          </a:prstGeom>
        </p:spPr>
        <p:txBody>
          <a:bodyPr wrap="square">
            <a:spAutoFit/>
          </a:bodyPr>
          <a:lstStyle/>
          <a:p>
            <a:r>
              <a:rPr lang="zh-CN" altLang="en-US" b="1" dirty="0" smtClean="0">
                <a:solidFill>
                  <a:schemeClr val="tx2"/>
                </a:solidFill>
                <a:ea typeface="微软雅黑" panose="020B0503020204020204" pitchFamily="34" charset="-122"/>
              </a:rPr>
              <a:t>外出挣票子</a:t>
            </a:r>
            <a:endParaRPr lang="zh-CN" altLang="en-US" b="1" dirty="0">
              <a:solidFill>
                <a:schemeClr val="tx2"/>
              </a:solidFill>
              <a:ea typeface="微软雅黑" panose="020B0503020204020204" pitchFamily="34" charset="-122"/>
            </a:endParaRPr>
          </a:p>
        </p:txBody>
      </p:sp>
      <p:sp>
        <p:nvSpPr>
          <p:cNvPr id="23" name="矩形 22"/>
          <p:cNvSpPr/>
          <p:nvPr/>
        </p:nvSpPr>
        <p:spPr>
          <a:xfrm>
            <a:off x="7275562" y="5853879"/>
            <a:ext cx="2040605" cy="369332"/>
          </a:xfrm>
          <a:prstGeom prst="rect">
            <a:avLst/>
          </a:prstGeom>
        </p:spPr>
        <p:txBody>
          <a:bodyPr wrap="square">
            <a:spAutoFit/>
          </a:bodyPr>
          <a:lstStyle/>
          <a:p>
            <a:r>
              <a:rPr lang="zh-CN" altLang="en-US" b="1" dirty="0" smtClean="0">
                <a:solidFill>
                  <a:schemeClr val="tx2"/>
                </a:solidFill>
                <a:ea typeface="微软雅黑" panose="020B0503020204020204" pitchFamily="34" charset="-122"/>
              </a:rPr>
              <a:t>青山变金子</a:t>
            </a:r>
            <a:endParaRPr lang="zh-CN" altLang="en-US" b="1" dirty="0">
              <a:solidFill>
                <a:schemeClr val="tx2"/>
              </a:solidFill>
              <a:ea typeface="微软雅黑" panose="020B0503020204020204" pitchFamily="34" charset="-122"/>
            </a:endParaRPr>
          </a:p>
        </p:txBody>
      </p:sp>
      <p:sp>
        <p:nvSpPr>
          <p:cNvPr id="32" name="Freeform 11"/>
          <p:cNvSpPr>
            <a:spLocks noEditPoints="1"/>
          </p:cNvSpPr>
          <p:nvPr/>
        </p:nvSpPr>
        <p:spPr bwMode="auto">
          <a:xfrm>
            <a:off x="5357061" y="1032455"/>
            <a:ext cx="1355898" cy="1195668"/>
          </a:xfrm>
          <a:custGeom>
            <a:avLst/>
            <a:gdLst>
              <a:gd name="T0" fmla="*/ 24 w 1874"/>
              <a:gd name="T1" fmla="*/ 706 h 1645"/>
              <a:gd name="T2" fmla="*/ 219 w 1874"/>
              <a:gd name="T3" fmla="*/ 899 h 1645"/>
              <a:gd name="T4" fmla="*/ 219 w 1874"/>
              <a:gd name="T5" fmla="*/ 695 h 1645"/>
              <a:gd name="T6" fmla="*/ 346 w 1874"/>
              <a:gd name="T7" fmla="*/ 630 h 1645"/>
              <a:gd name="T8" fmla="*/ 322 w 1874"/>
              <a:gd name="T9" fmla="*/ 727 h 1645"/>
              <a:gd name="T10" fmla="*/ 468 w 1874"/>
              <a:gd name="T11" fmla="*/ 1179 h 1645"/>
              <a:gd name="T12" fmla="*/ 754 w 1874"/>
              <a:gd name="T13" fmla="*/ 1484 h 1645"/>
              <a:gd name="T14" fmla="*/ 804 w 1874"/>
              <a:gd name="T15" fmla="*/ 1584 h 1645"/>
              <a:gd name="T16" fmla="*/ 552 w 1874"/>
              <a:gd name="T17" fmla="*/ 1250 h 1645"/>
              <a:gd name="T18" fmla="*/ 844 w 1874"/>
              <a:gd name="T19" fmla="*/ 980 h 1645"/>
              <a:gd name="T20" fmla="*/ 1168 w 1874"/>
              <a:gd name="T21" fmla="*/ 876 h 1645"/>
              <a:gd name="T22" fmla="*/ 1072 w 1874"/>
              <a:gd name="T23" fmla="*/ 611 h 1645"/>
              <a:gd name="T24" fmla="*/ 614 w 1874"/>
              <a:gd name="T25" fmla="*/ 475 h 1645"/>
              <a:gd name="T26" fmla="*/ 234 w 1874"/>
              <a:gd name="T27" fmla="*/ 529 h 1645"/>
              <a:gd name="T28" fmla="*/ 1216 w 1874"/>
              <a:gd name="T29" fmla="*/ 1071 h 1645"/>
              <a:gd name="T30" fmla="*/ 1209 w 1874"/>
              <a:gd name="T31" fmla="*/ 834 h 1645"/>
              <a:gd name="T32" fmla="*/ 1186 w 1874"/>
              <a:gd name="T33" fmla="*/ 842 h 1645"/>
              <a:gd name="T34" fmla="*/ 222 w 1874"/>
              <a:gd name="T35" fmla="*/ 1178 h 1645"/>
              <a:gd name="T36" fmla="*/ 234 w 1874"/>
              <a:gd name="T37" fmla="*/ 1645 h 1645"/>
              <a:gd name="T38" fmla="*/ 305 w 1874"/>
              <a:gd name="T39" fmla="*/ 1241 h 1645"/>
              <a:gd name="T40" fmla="*/ 405 w 1874"/>
              <a:gd name="T41" fmla="*/ 1004 h 1645"/>
              <a:gd name="T42" fmla="*/ 325 w 1874"/>
              <a:gd name="T43" fmla="*/ 1025 h 1645"/>
              <a:gd name="T44" fmla="*/ 1284 w 1874"/>
              <a:gd name="T45" fmla="*/ 1053 h 1645"/>
              <a:gd name="T46" fmla="*/ 1320 w 1874"/>
              <a:gd name="T47" fmla="*/ 1645 h 1645"/>
              <a:gd name="T48" fmla="*/ 1397 w 1874"/>
              <a:gd name="T49" fmla="*/ 1029 h 1645"/>
              <a:gd name="T50" fmla="*/ 1739 w 1874"/>
              <a:gd name="T51" fmla="*/ 1229 h 1645"/>
              <a:gd name="T52" fmla="*/ 1692 w 1874"/>
              <a:gd name="T53" fmla="*/ 844 h 1645"/>
              <a:gd name="T54" fmla="*/ 1233 w 1874"/>
              <a:gd name="T55" fmla="*/ 1041 h 1645"/>
              <a:gd name="T56" fmla="*/ 1667 w 1874"/>
              <a:gd name="T57" fmla="*/ 953 h 1645"/>
              <a:gd name="T58" fmla="*/ 1618 w 1874"/>
              <a:gd name="T59" fmla="*/ 1286 h 1645"/>
              <a:gd name="T60" fmla="*/ 1602 w 1874"/>
              <a:gd name="T61" fmla="*/ 394 h 1645"/>
              <a:gd name="T62" fmla="*/ 1577 w 1874"/>
              <a:gd name="T63" fmla="*/ 307 h 1645"/>
              <a:gd name="T64" fmla="*/ 1704 w 1874"/>
              <a:gd name="T65" fmla="*/ 77 h 1645"/>
              <a:gd name="T66" fmla="*/ 1334 w 1874"/>
              <a:gd name="T67" fmla="*/ 243 h 1645"/>
              <a:gd name="T68" fmla="*/ 1600 w 1874"/>
              <a:gd name="T69" fmla="*/ 59 h 1645"/>
              <a:gd name="T70" fmla="*/ 1543 w 1874"/>
              <a:gd name="T71" fmla="*/ 5 h 1645"/>
              <a:gd name="T72" fmla="*/ 1097 w 1874"/>
              <a:gd name="T73" fmla="*/ 512 h 1645"/>
              <a:gd name="T74" fmla="*/ 1724 w 1874"/>
              <a:gd name="T75" fmla="*/ 114 h 1645"/>
              <a:gd name="T76" fmla="*/ 1722 w 1874"/>
              <a:gd name="T77" fmla="*/ 76 h 1645"/>
              <a:gd name="T78" fmla="*/ 1751 w 1874"/>
              <a:gd name="T79" fmla="*/ 496 h 1645"/>
              <a:gd name="T80" fmla="*/ 1801 w 1874"/>
              <a:gd name="T81" fmla="*/ 546 h 1645"/>
              <a:gd name="T82" fmla="*/ 1709 w 1874"/>
              <a:gd name="T83" fmla="*/ 556 h 1645"/>
              <a:gd name="T84" fmla="*/ 1688 w 1874"/>
              <a:gd name="T85" fmla="*/ 528 h 1645"/>
              <a:gd name="T86" fmla="*/ 1659 w 1874"/>
              <a:gd name="T87" fmla="*/ 429 h 1645"/>
              <a:gd name="T88" fmla="*/ 1728 w 1874"/>
              <a:gd name="T89" fmla="*/ 416 h 1645"/>
              <a:gd name="T90" fmla="*/ 1682 w 1874"/>
              <a:gd name="T91" fmla="*/ 425 h 1645"/>
              <a:gd name="T92" fmla="*/ 1751 w 1874"/>
              <a:gd name="T93" fmla="*/ 486 h 1645"/>
              <a:gd name="T94" fmla="*/ 1725 w 1874"/>
              <a:gd name="T95" fmla="*/ 125 h 1645"/>
              <a:gd name="T96" fmla="*/ 1800 w 1874"/>
              <a:gd name="T97" fmla="*/ 266 h 1645"/>
              <a:gd name="T98" fmla="*/ 1824 w 1874"/>
              <a:gd name="T99" fmla="*/ 382 h 1645"/>
              <a:gd name="T100" fmla="*/ 1657 w 1874"/>
              <a:gd name="T101" fmla="*/ 422 h 1645"/>
              <a:gd name="T102" fmla="*/ 1698 w 1874"/>
              <a:gd name="T103" fmla="*/ 558 h 1645"/>
              <a:gd name="T104" fmla="*/ 1153 w 1874"/>
              <a:gd name="T105" fmla="*/ 648 h 1645"/>
              <a:gd name="T106" fmla="*/ 1602 w 1874"/>
              <a:gd name="T107" fmla="*/ 618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4" h="1645">
                <a:moveTo>
                  <a:pt x="27" y="680"/>
                </a:moveTo>
                <a:lnTo>
                  <a:pt x="25" y="697"/>
                </a:lnTo>
                <a:lnTo>
                  <a:pt x="24" y="697"/>
                </a:lnTo>
                <a:cubicBezTo>
                  <a:pt x="24" y="700"/>
                  <a:pt x="24" y="703"/>
                  <a:pt x="24" y="706"/>
                </a:cubicBezTo>
                <a:lnTo>
                  <a:pt x="24" y="1021"/>
                </a:lnTo>
                <a:cubicBezTo>
                  <a:pt x="24" y="1043"/>
                  <a:pt x="14" y="1062"/>
                  <a:pt x="0" y="1075"/>
                </a:cubicBezTo>
                <a:cubicBezTo>
                  <a:pt x="46" y="1069"/>
                  <a:pt x="93" y="1063"/>
                  <a:pt x="140" y="1056"/>
                </a:cubicBezTo>
                <a:cubicBezTo>
                  <a:pt x="188" y="1020"/>
                  <a:pt x="219" y="963"/>
                  <a:pt x="219" y="899"/>
                </a:cubicBezTo>
                <a:lnTo>
                  <a:pt x="219" y="717"/>
                </a:lnTo>
                <a:lnTo>
                  <a:pt x="219" y="717"/>
                </a:lnTo>
                <a:lnTo>
                  <a:pt x="220" y="696"/>
                </a:lnTo>
                <a:lnTo>
                  <a:pt x="219" y="695"/>
                </a:lnTo>
                <a:lnTo>
                  <a:pt x="219" y="679"/>
                </a:lnTo>
                <a:cubicBezTo>
                  <a:pt x="219" y="634"/>
                  <a:pt x="261" y="599"/>
                  <a:pt x="305" y="607"/>
                </a:cubicBezTo>
                <a:lnTo>
                  <a:pt x="353" y="616"/>
                </a:lnTo>
                <a:cubicBezTo>
                  <a:pt x="351" y="621"/>
                  <a:pt x="348" y="626"/>
                  <a:pt x="346" y="630"/>
                </a:cubicBezTo>
                <a:lnTo>
                  <a:pt x="346" y="631"/>
                </a:lnTo>
                <a:cubicBezTo>
                  <a:pt x="335" y="656"/>
                  <a:pt x="328" y="681"/>
                  <a:pt x="324" y="706"/>
                </a:cubicBezTo>
                <a:lnTo>
                  <a:pt x="324" y="706"/>
                </a:lnTo>
                <a:lnTo>
                  <a:pt x="322" y="727"/>
                </a:lnTo>
                <a:lnTo>
                  <a:pt x="322" y="728"/>
                </a:lnTo>
                <a:cubicBezTo>
                  <a:pt x="314" y="840"/>
                  <a:pt x="375" y="936"/>
                  <a:pt x="416" y="991"/>
                </a:cubicBezTo>
                <a:lnTo>
                  <a:pt x="416" y="991"/>
                </a:lnTo>
                <a:cubicBezTo>
                  <a:pt x="462" y="1057"/>
                  <a:pt x="505" y="1091"/>
                  <a:pt x="468" y="1179"/>
                </a:cubicBezTo>
                <a:cubicBezTo>
                  <a:pt x="447" y="1228"/>
                  <a:pt x="426" y="1277"/>
                  <a:pt x="426" y="1277"/>
                </a:cubicBezTo>
                <a:lnTo>
                  <a:pt x="706" y="1446"/>
                </a:lnTo>
                <a:lnTo>
                  <a:pt x="740" y="1455"/>
                </a:lnTo>
                <a:lnTo>
                  <a:pt x="754" y="1484"/>
                </a:lnTo>
                <a:lnTo>
                  <a:pt x="754" y="1485"/>
                </a:lnTo>
                <a:lnTo>
                  <a:pt x="729" y="1528"/>
                </a:lnTo>
                <a:lnTo>
                  <a:pt x="802" y="1588"/>
                </a:lnTo>
                <a:lnTo>
                  <a:pt x="804" y="1584"/>
                </a:lnTo>
                <a:cubicBezTo>
                  <a:pt x="821" y="1555"/>
                  <a:pt x="827" y="1508"/>
                  <a:pt x="816" y="1479"/>
                </a:cubicBezTo>
                <a:lnTo>
                  <a:pt x="805" y="1453"/>
                </a:lnTo>
                <a:cubicBezTo>
                  <a:pt x="798" y="1436"/>
                  <a:pt x="786" y="1420"/>
                  <a:pt x="770" y="1409"/>
                </a:cubicBezTo>
                <a:lnTo>
                  <a:pt x="552" y="1250"/>
                </a:lnTo>
                <a:lnTo>
                  <a:pt x="653" y="1131"/>
                </a:lnTo>
                <a:cubicBezTo>
                  <a:pt x="684" y="1094"/>
                  <a:pt x="708" y="1053"/>
                  <a:pt x="725" y="1008"/>
                </a:cubicBezTo>
                <a:lnTo>
                  <a:pt x="774" y="980"/>
                </a:lnTo>
                <a:lnTo>
                  <a:pt x="844" y="980"/>
                </a:lnTo>
                <a:cubicBezTo>
                  <a:pt x="904" y="998"/>
                  <a:pt x="973" y="1019"/>
                  <a:pt x="973" y="1019"/>
                </a:cubicBezTo>
                <a:cubicBezTo>
                  <a:pt x="1019" y="1033"/>
                  <a:pt x="1068" y="1041"/>
                  <a:pt x="1116" y="1041"/>
                </a:cubicBezTo>
                <a:lnTo>
                  <a:pt x="1172" y="1041"/>
                </a:lnTo>
                <a:cubicBezTo>
                  <a:pt x="1172" y="1027"/>
                  <a:pt x="1168" y="876"/>
                  <a:pt x="1168" y="876"/>
                </a:cubicBezTo>
                <a:cubicBezTo>
                  <a:pt x="1151" y="785"/>
                  <a:pt x="1115" y="716"/>
                  <a:pt x="1079" y="627"/>
                </a:cubicBezTo>
                <a:lnTo>
                  <a:pt x="1078" y="627"/>
                </a:lnTo>
                <a:lnTo>
                  <a:pt x="1072" y="611"/>
                </a:lnTo>
                <a:lnTo>
                  <a:pt x="1072" y="611"/>
                </a:lnTo>
                <a:lnTo>
                  <a:pt x="1032" y="512"/>
                </a:lnTo>
                <a:lnTo>
                  <a:pt x="874" y="512"/>
                </a:lnTo>
                <a:cubicBezTo>
                  <a:pt x="874" y="512"/>
                  <a:pt x="700" y="486"/>
                  <a:pt x="674" y="481"/>
                </a:cubicBezTo>
                <a:cubicBezTo>
                  <a:pt x="655" y="477"/>
                  <a:pt x="635" y="475"/>
                  <a:pt x="614" y="475"/>
                </a:cubicBezTo>
                <a:cubicBezTo>
                  <a:pt x="612" y="475"/>
                  <a:pt x="609" y="475"/>
                  <a:pt x="607" y="476"/>
                </a:cubicBezTo>
                <a:cubicBezTo>
                  <a:pt x="606" y="476"/>
                  <a:pt x="604" y="476"/>
                  <a:pt x="603" y="476"/>
                </a:cubicBezTo>
                <a:cubicBezTo>
                  <a:pt x="524" y="476"/>
                  <a:pt x="453" y="507"/>
                  <a:pt x="401" y="557"/>
                </a:cubicBezTo>
                <a:lnTo>
                  <a:pt x="234" y="529"/>
                </a:lnTo>
                <a:cubicBezTo>
                  <a:pt x="133" y="511"/>
                  <a:pt x="40" y="582"/>
                  <a:pt x="26" y="680"/>
                </a:cubicBezTo>
                <a:lnTo>
                  <a:pt x="27" y="680"/>
                </a:lnTo>
                <a:close/>
                <a:moveTo>
                  <a:pt x="1190" y="1071"/>
                </a:moveTo>
                <a:lnTo>
                  <a:pt x="1216" y="1071"/>
                </a:lnTo>
                <a:lnTo>
                  <a:pt x="1216" y="859"/>
                </a:lnTo>
                <a:lnTo>
                  <a:pt x="1602" y="772"/>
                </a:lnTo>
                <a:lnTo>
                  <a:pt x="1608" y="744"/>
                </a:lnTo>
                <a:lnTo>
                  <a:pt x="1209" y="834"/>
                </a:lnTo>
                <a:lnTo>
                  <a:pt x="1076" y="504"/>
                </a:lnTo>
                <a:lnTo>
                  <a:pt x="1047" y="504"/>
                </a:lnTo>
                <a:lnTo>
                  <a:pt x="1182" y="836"/>
                </a:lnTo>
                <a:lnTo>
                  <a:pt x="1186" y="842"/>
                </a:lnTo>
                <a:cubicBezTo>
                  <a:pt x="1191" y="917"/>
                  <a:pt x="1190" y="992"/>
                  <a:pt x="1190" y="1071"/>
                </a:cubicBezTo>
                <a:close/>
                <a:moveTo>
                  <a:pt x="295" y="1099"/>
                </a:moveTo>
                <a:cubicBezTo>
                  <a:pt x="277" y="1130"/>
                  <a:pt x="252" y="1156"/>
                  <a:pt x="223" y="1177"/>
                </a:cubicBezTo>
                <a:lnTo>
                  <a:pt x="222" y="1178"/>
                </a:lnTo>
                <a:lnTo>
                  <a:pt x="200" y="1549"/>
                </a:lnTo>
                <a:lnTo>
                  <a:pt x="212" y="1598"/>
                </a:lnTo>
                <a:lnTo>
                  <a:pt x="234" y="1598"/>
                </a:lnTo>
                <a:lnTo>
                  <a:pt x="234" y="1645"/>
                </a:lnTo>
                <a:lnTo>
                  <a:pt x="324" y="1645"/>
                </a:lnTo>
                <a:cubicBezTo>
                  <a:pt x="324" y="1613"/>
                  <a:pt x="309" y="1581"/>
                  <a:pt x="285" y="1560"/>
                </a:cubicBezTo>
                <a:lnTo>
                  <a:pt x="263" y="1543"/>
                </a:lnTo>
                <a:lnTo>
                  <a:pt x="305" y="1241"/>
                </a:lnTo>
                <a:lnTo>
                  <a:pt x="463" y="1147"/>
                </a:lnTo>
                <a:cubicBezTo>
                  <a:pt x="471" y="1121"/>
                  <a:pt x="470" y="1101"/>
                  <a:pt x="448" y="1065"/>
                </a:cubicBezTo>
                <a:lnTo>
                  <a:pt x="437" y="1048"/>
                </a:lnTo>
                <a:cubicBezTo>
                  <a:pt x="424" y="1031"/>
                  <a:pt x="417" y="1022"/>
                  <a:pt x="405" y="1004"/>
                </a:cubicBezTo>
                <a:cubicBezTo>
                  <a:pt x="387" y="980"/>
                  <a:pt x="355" y="936"/>
                  <a:pt x="332" y="879"/>
                </a:cubicBezTo>
                <a:cubicBezTo>
                  <a:pt x="332" y="919"/>
                  <a:pt x="332" y="956"/>
                  <a:pt x="332" y="967"/>
                </a:cubicBezTo>
                <a:cubicBezTo>
                  <a:pt x="332" y="980"/>
                  <a:pt x="331" y="993"/>
                  <a:pt x="329" y="1005"/>
                </a:cubicBezTo>
                <a:cubicBezTo>
                  <a:pt x="328" y="1012"/>
                  <a:pt x="327" y="1019"/>
                  <a:pt x="325" y="1025"/>
                </a:cubicBezTo>
                <a:cubicBezTo>
                  <a:pt x="326" y="1025"/>
                  <a:pt x="310" y="1075"/>
                  <a:pt x="295" y="1099"/>
                </a:cubicBezTo>
                <a:close/>
                <a:moveTo>
                  <a:pt x="1329" y="1045"/>
                </a:moveTo>
                <a:cubicBezTo>
                  <a:pt x="1323" y="1046"/>
                  <a:pt x="1317" y="1047"/>
                  <a:pt x="1311" y="1049"/>
                </a:cubicBezTo>
                <a:cubicBezTo>
                  <a:pt x="1302" y="1050"/>
                  <a:pt x="1293" y="1052"/>
                  <a:pt x="1284" y="1053"/>
                </a:cubicBezTo>
                <a:lnTo>
                  <a:pt x="1280" y="1490"/>
                </a:lnTo>
                <a:lnTo>
                  <a:pt x="1294" y="1569"/>
                </a:lnTo>
                <a:lnTo>
                  <a:pt x="1320" y="1588"/>
                </a:lnTo>
                <a:lnTo>
                  <a:pt x="1320" y="1645"/>
                </a:lnTo>
                <a:lnTo>
                  <a:pt x="1409" y="1645"/>
                </a:lnTo>
                <a:cubicBezTo>
                  <a:pt x="1409" y="1611"/>
                  <a:pt x="1398" y="1581"/>
                  <a:pt x="1364" y="1561"/>
                </a:cubicBezTo>
                <a:lnTo>
                  <a:pt x="1351" y="1518"/>
                </a:lnTo>
                <a:lnTo>
                  <a:pt x="1397" y="1029"/>
                </a:lnTo>
                <a:lnTo>
                  <a:pt x="1329" y="1045"/>
                </a:lnTo>
                <a:close/>
                <a:moveTo>
                  <a:pt x="1627" y="1287"/>
                </a:moveTo>
                <a:cubicBezTo>
                  <a:pt x="1660" y="1287"/>
                  <a:pt x="1701" y="1270"/>
                  <a:pt x="1721" y="1248"/>
                </a:cubicBezTo>
                <a:lnTo>
                  <a:pt x="1739" y="1229"/>
                </a:lnTo>
                <a:cubicBezTo>
                  <a:pt x="1753" y="1217"/>
                  <a:pt x="1765" y="1203"/>
                  <a:pt x="1773" y="1186"/>
                </a:cubicBezTo>
                <a:lnTo>
                  <a:pt x="1776" y="1179"/>
                </a:lnTo>
                <a:lnTo>
                  <a:pt x="1776" y="929"/>
                </a:lnTo>
                <a:cubicBezTo>
                  <a:pt x="1776" y="882"/>
                  <a:pt x="1738" y="844"/>
                  <a:pt x="1692" y="844"/>
                </a:cubicBezTo>
                <a:lnTo>
                  <a:pt x="1560" y="844"/>
                </a:lnTo>
                <a:cubicBezTo>
                  <a:pt x="1569" y="828"/>
                  <a:pt x="1576" y="811"/>
                  <a:pt x="1582" y="794"/>
                </a:cubicBezTo>
                <a:lnTo>
                  <a:pt x="1233" y="873"/>
                </a:lnTo>
                <a:lnTo>
                  <a:pt x="1233" y="1041"/>
                </a:lnTo>
                <a:lnTo>
                  <a:pt x="1235" y="1041"/>
                </a:lnTo>
                <a:cubicBezTo>
                  <a:pt x="1260" y="1041"/>
                  <a:pt x="1284" y="1038"/>
                  <a:pt x="1307" y="1034"/>
                </a:cubicBezTo>
                <a:cubicBezTo>
                  <a:pt x="1313" y="1032"/>
                  <a:pt x="1319" y="1031"/>
                  <a:pt x="1324" y="1030"/>
                </a:cubicBezTo>
                <a:lnTo>
                  <a:pt x="1667" y="953"/>
                </a:lnTo>
                <a:lnTo>
                  <a:pt x="1711" y="1175"/>
                </a:lnTo>
                <a:lnTo>
                  <a:pt x="1687" y="1196"/>
                </a:lnTo>
                <a:lnTo>
                  <a:pt x="1637" y="1194"/>
                </a:lnTo>
                <a:lnTo>
                  <a:pt x="1618" y="1286"/>
                </a:lnTo>
                <a:lnTo>
                  <a:pt x="1622" y="1287"/>
                </a:lnTo>
                <a:cubicBezTo>
                  <a:pt x="1624" y="1287"/>
                  <a:pt x="1625" y="1287"/>
                  <a:pt x="1627" y="1287"/>
                </a:cubicBezTo>
                <a:close/>
                <a:moveTo>
                  <a:pt x="1602" y="599"/>
                </a:moveTo>
                <a:lnTo>
                  <a:pt x="1602" y="394"/>
                </a:lnTo>
                <a:cubicBezTo>
                  <a:pt x="1579" y="372"/>
                  <a:pt x="1564" y="341"/>
                  <a:pt x="1564" y="306"/>
                </a:cubicBezTo>
                <a:cubicBezTo>
                  <a:pt x="1565" y="276"/>
                  <a:pt x="1576" y="247"/>
                  <a:pt x="1598" y="225"/>
                </a:cubicBezTo>
                <a:lnTo>
                  <a:pt x="1607" y="234"/>
                </a:lnTo>
                <a:cubicBezTo>
                  <a:pt x="1588" y="253"/>
                  <a:pt x="1578" y="279"/>
                  <a:pt x="1577" y="307"/>
                </a:cubicBezTo>
                <a:cubicBezTo>
                  <a:pt x="1577" y="335"/>
                  <a:pt x="1588" y="361"/>
                  <a:pt x="1608" y="381"/>
                </a:cubicBezTo>
                <a:cubicBezTo>
                  <a:pt x="1623" y="397"/>
                  <a:pt x="1643" y="407"/>
                  <a:pt x="1664" y="410"/>
                </a:cubicBezTo>
                <a:lnTo>
                  <a:pt x="1727" y="399"/>
                </a:lnTo>
                <a:lnTo>
                  <a:pt x="1704" y="77"/>
                </a:lnTo>
                <a:lnTo>
                  <a:pt x="1713" y="77"/>
                </a:lnTo>
                <a:lnTo>
                  <a:pt x="1605" y="77"/>
                </a:lnTo>
                <a:lnTo>
                  <a:pt x="1600" y="77"/>
                </a:lnTo>
                <a:cubicBezTo>
                  <a:pt x="1487" y="78"/>
                  <a:pt x="1384" y="142"/>
                  <a:pt x="1334" y="243"/>
                </a:cubicBezTo>
                <a:lnTo>
                  <a:pt x="1256" y="512"/>
                </a:lnTo>
                <a:lnTo>
                  <a:pt x="1238" y="512"/>
                </a:lnTo>
                <a:lnTo>
                  <a:pt x="1319" y="236"/>
                </a:lnTo>
                <a:cubicBezTo>
                  <a:pt x="1372" y="128"/>
                  <a:pt x="1480" y="60"/>
                  <a:pt x="1600" y="59"/>
                </a:cubicBezTo>
                <a:lnTo>
                  <a:pt x="1768" y="59"/>
                </a:lnTo>
                <a:lnTo>
                  <a:pt x="1824" y="0"/>
                </a:lnTo>
                <a:lnTo>
                  <a:pt x="1600" y="0"/>
                </a:lnTo>
                <a:lnTo>
                  <a:pt x="1543" y="5"/>
                </a:lnTo>
                <a:cubicBezTo>
                  <a:pt x="1493" y="13"/>
                  <a:pt x="1446" y="31"/>
                  <a:pt x="1403" y="57"/>
                </a:cubicBezTo>
                <a:cubicBezTo>
                  <a:pt x="1344" y="94"/>
                  <a:pt x="1296" y="147"/>
                  <a:pt x="1266" y="209"/>
                </a:cubicBezTo>
                <a:lnTo>
                  <a:pt x="1174" y="512"/>
                </a:lnTo>
                <a:lnTo>
                  <a:pt x="1097" y="512"/>
                </a:lnTo>
                <a:lnTo>
                  <a:pt x="1144" y="626"/>
                </a:lnTo>
                <a:cubicBezTo>
                  <a:pt x="1321" y="703"/>
                  <a:pt x="1497" y="648"/>
                  <a:pt x="1602" y="599"/>
                </a:cubicBezTo>
                <a:close/>
                <a:moveTo>
                  <a:pt x="1722" y="76"/>
                </a:moveTo>
                <a:lnTo>
                  <a:pt x="1724" y="114"/>
                </a:lnTo>
                <a:lnTo>
                  <a:pt x="1809" y="133"/>
                </a:lnTo>
                <a:lnTo>
                  <a:pt x="1874" y="45"/>
                </a:lnTo>
                <a:lnTo>
                  <a:pt x="1721" y="76"/>
                </a:lnTo>
                <a:lnTo>
                  <a:pt x="1722" y="76"/>
                </a:lnTo>
                <a:close/>
                <a:moveTo>
                  <a:pt x="1801" y="546"/>
                </a:moveTo>
                <a:cubicBezTo>
                  <a:pt x="1815" y="534"/>
                  <a:pt x="1824" y="517"/>
                  <a:pt x="1824" y="498"/>
                </a:cubicBezTo>
                <a:lnTo>
                  <a:pt x="1824" y="483"/>
                </a:lnTo>
                <a:lnTo>
                  <a:pt x="1751" y="496"/>
                </a:lnTo>
                <a:lnTo>
                  <a:pt x="1752" y="513"/>
                </a:lnTo>
                <a:lnTo>
                  <a:pt x="1724" y="565"/>
                </a:lnTo>
                <a:cubicBezTo>
                  <a:pt x="1741" y="573"/>
                  <a:pt x="1765" y="574"/>
                  <a:pt x="1781" y="561"/>
                </a:cubicBezTo>
                <a:lnTo>
                  <a:pt x="1801" y="546"/>
                </a:lnTo>
                <a:close/>
                <a:moveTo>
                  <a:pt x="1688" y="528"/>
                </a:moveTo>
                <a:lnTo>
                  <a:pt x="1704" y="551"/>
                </a:lnTo>
                <a:lnTo>
                  <a:pt x="1704" y="551"/>
                </a:lnTo>
                <a:cubicBezTo>
                  <a:pt x="1705" y="553"/>
                  <a:pt x="1707" y="554"/>
                  <a:pt x="1709" y="556"/>
                </a:cubicBezTo>
                <a:lnTo>
                  <a:pt x="1735" y="509"/>
                </a:lnTo>
                <a:lnTo>
                  <a:pt x="1734" y="499"/>
                </a:lnTo>
                <a:lnTo>
                  <a:pt x="1687" y="508"/>
                </a:lnTo>
                <a:cubicBezTo>
                  <a:pt x="1685" y="515"/>
                  <a:pt x="1684" y="523"/>
                  <a:pt x="1688" y="528"/>
                </a:cubicBezTo>
                <a:close/>
                <a:moveTo>
                  <a:pt x="1682" y="425"/>
                </a:moveTo>
                <a:lnTo>
                  <a:pt x="1681" y="425"/>
                </a:lnTo>
                <a:cubicBezTo>
                  <a:pt x="1681" y="425"/>
                  <a:pt x="1681" y="425"/>
                  <a:pt x="1681" y="425"/>
                </a:cubicBezTo>
                <a:lnTo>
                  <a:pt x="1659" y="429"/>
                </a:lnTo>
                <a:lnTo>
                  <a:pt x="1691" y="497"/>
                </a:lnTo>
                <a:lnTo>
                  <a:pt x="1691" y="497"/>
                </a:lnTo>
                <a:lnTo>
                  <a:pt x="1733" y="489"/>
                </a:lnTo>
                <a:lnTo>
                  <a:pt x="1728" y="416"/>
                </a:lnTo>
                <a:lnTo>
                  <a:pt x="1700" y="421"/>
                </a:lnTo>
                <a:lnTo>
                  <a:pt x="1724" y="478"/>
                </a:lnTo>
                <a:lnTo>
                  <a:pt x="1686" y="425"/>
                </a:lnTo>
                <a:cubicBezTo>
                  <a:pt x="1685" y="425"/>
                  <a:pt x="1683" y="425"/>
                  <a:pt x="1682" y="425"/>
                </a:cubicBezTo>
                <a:close/>
                <a:moveTo>
                  <a:pt x="1824" y="473"/>
                </a:moveTo>
                <a:lnTo>
                  <a:pt x="1824" y="399"/>
                </a:lnTo>
                <a:lnTo>
                  <a:pt x="1745" y="413"/>
                </a:lnTo>
                <a:lnTo>
                  <a:pt x="1751" y="486"/>
                </a:lnTo>
                <a:lnTo>
                  <a:pt x="1824" y="473"/>
                </a:lnTo>
                <a:close/>
                <a:moveTo>
                  <a:pt x="1824" y="187"/>
                </a:moveTo>
                <a:cubicBezTo>
                  <a:pt x="1824" y="172"/>
                  <a:pt x="1821" y="158"/>
                  <a:pt x="1815" y="145"/>
                </a:cubicBezTo>
                <a:lnTo>
                  <a:pt x="1725" y="125"/>
                </a:lnTo>
                <a:lnTo>
                  <a:pt x="1731" y="207"/>
                </a:lnTo>
                <a:lnTo>
                  <a:pt x="1761" y="207"/>
                </a:lnTo>
                <a:cubicBezTo>
                  <a:pt x="1783" y="207"/>
                  <a:pt x="1800" y="224"/>
                  <a:pt x="1800" y="246"/>
                </a:cubicBezTo>
                <a:lnTo>
                  <a:pt x="1800" y="266"/>
                </a:lnTo>
                <a:cubicBezTo>
                  <a:pt x="1800" y="287"/>
                  <a:pt x="1783" y="304"/>
                  <a:pt x="1761" y="304"/>
                </a:cubicBezTo>
                <a:lnTo>
                  <a:pt x="1738" y="304"/>
                </a:lnTo>
                <a:lnTo>
                  <a:pt x="1744" y="396"/>
                </a:lnTo>
                <a:lnTo>
                  <a:pt x="1824" y="382"/>
                </a:lnTo>
                <a:lnTo>
                  <a:pt x="1824" y="187"/>
                </a:lnTo>
                <a:close/>
                <a:moveTo>
                  <a:pt x="1656" y="422"/>
                </a:moveTo>
                <a:lnTo>
                  <a:pt x="1657" y="423"/>
                </a:lnTo>
                <a:lnTo>
                  <a:pt x="1657" y="422"/>
                </a:lnTo>
                <a:cubicBezTo>
                  <a:pt x="1656" y="422"/>
                  <a:pt x="1656" y="422"/>
                  <a:pt x="1656" y="422"/>
                </a:cubicBezTo>
                <a:close/>
                <a:moveTo>
                  <a:pt x="1610" y="615"/>
                </a:moveTo>
                <a:cubicBezTo>
                  <a:pt x="1656" y="593"/>
                  <a:pt x="1688" y="572"/>
                  <a:pt x="1702" y="563"/>
                </a:cubicBezTo>
                <a:cubicBezTo>
                  <a:pt x="1701" y="561"/>
                  <a:pt x="1700" y="559"/>
                  <a:pt x="1698" y="558"/>
                </a:cubicBezTo>
                <a:cubicBezTo>
                  <a:pt x="1696" y="555"/>
                  <a:pt x="1694" y="552"/>
                  <a:pt x="1692" y="549"/>
                </a:cubicBezTo>
                <a:cubicBezTo>
                  <a:pt x="1679" y="557"/>
                  <a:pt x="1651" y="576"/>
                  <a:pt x="1610" y="595"/>
                </a:cubicBezTo>
                <a:lnTo>
                  <a:pt x="1610" y="615"/>
                </a:lnTo>
                <a:close/>
                <a:moveTo>
                  <a:pt x="1153" y="648"/>
                </a:moveTo>
                <a:lnTo>
                  <a:pt x="1220" y="814"/>
                </a:lnTo>
                <a:lnTo>
                  <a:pt x="1598" y="728"/>
                </a:lnTo>
                <a:cubicBezTo>
                  <a:pt x="1601" y="710"/>
                  <a:pt x="1602" y="692"/>
                  <a:pt x="1602" y="673"/>
                </a:cubicBezTo>
                <a:lnTo>
                  <a:pt x="1602" y="618"/>
                </a:lnTo>
                <a:cubicBezTo>
                  <a:pt x="1534" y="650"/>
                  <a:pt x="1438" y="682"/>
                  <a:pt x="1331" y="682"/>
                </a:cubicBezTo>
                <a:cubicBezTo>
                  <a:pt x="1274" y="682"/>
                  <a:pt x="1214" y="672"/>
                  <a:pt x="1153" y="648"/>
                </a:cubicBezTo>
                <a:close/>
              </a:path>
            </a:pathLst>
          </a:custGeom>
          <a:solidFill>
            <a:schemeClr val="tx1"/>
          </a:solidFill>
          <a:ln w="19050">
            <a:solidFill>
              <a:schemeClr val="accent1"/>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accent2"/>
              </a:solidFill>
            </a:endParaRPr>
          </a:p>
        </p:txBody>
      </p:sp>
      <p:sp>
        <p:nvSpPr>
          <p:cNvPr id="33" name="Freeform 8"/>
          <p:cNvSpPr/>
          <p:nvPr/>
        </p:nvSpPr>
        <p:spPr bwMode="auto">
          <a:xfrm rot="20348444">
            <a:off x="4232980" y="2250404"/>
            <a:ext cx="2010100" cy="2026050"/>
          </a:xfrm>
          <a:custGeom>
            <a:avLst/>
            <a:gdLst>
              <a:gd name="T0" fmla="*/ 3266 w 3266"/>
              <a:gd name="T1" fmla="*/ 0 h 2221"/>
              <a:gd name="T2" fmla="*/ 0 w 3266"/>
              <a:gd name="T3" fmla="*/ 2221 h 2221"/>
            </a:gdLst>
            <a:ahLst/>
            <a:cxnLst>
              <a:cxn ang="0">
                <a:pos x="T0" y="T1"/>
              </a:cxn>
              <a:cxn ang="0">
                <a:pos x="T2" y="T3"/>
              </a:cxn>
            </a:cxnLst>
            <a:rect l="0" t="0" r="r" b="b"/>
            <a:pathLst>
              <a:path w="3266" h="2221">
                <a:moveTo>
                  <a:pt x="3266" y="0"/>
                </a:moveTo>
                <a:cubicBezTo>
                  <a:pt x="2236" y="789"/>
                  <a:pt x="1156" y="1537"/>
                  <a:pt x="0" y="2221"/>
                </a:cubicBezTo>
              </a:path>
            </a:pathLst>
          </a:custGeom>
          <a:noFill/>
          <a:ln w="12700" cap="flat">
            <a:solidFill>
              <a:schemeClr val="bg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accent1"/>
              </a:solidFill>
            </a:endParaRPr>
          </a:p>
        </p:txBody>
      </p:sp>
      <p:sp>
        <p:nvSpPr>
          <p:cNvPr id="34" name="矩形 33"/>
          <p:cNvSpPr/>
          <p:nvPr/>
        </p:nvSpPr>
        <p:spPr>
          <a:xfrm>
            <a:off x="6746453" y="1124744"/>
            <a:ext cx="1525530" cy="369332"/>
          </a:xfrm>
          <a:prstGeom prst="rect">
            <a:avLst/>
          </a:prstGeom>
        </p:spPr>
        <p:txBody>
          <a:bodyPr wrap="square">
            <a:spAutoFit/>
          </a:bodyPr>
          <a:lstStyle/>
          <a:p>
            <a:r>
              <a:rPr lang="zh-CN" altLang="en-US" b="1" dirty="0" smtClean="0">
                <a:solidFill>
                  <a:schemeClr val="tx2"/>
                </a:solidFill>
                <a:ea typeface="微软雅黑" panose="020B0503020204020204" pitchFamily="34" charset="-122"/>
              </a:rPr>
              <a:t>土里栽树子</a:t>
            </a:r>
            <a:endParaRPr lang="zh-CN" altLang="en-US" b="1" dirty="0">
              <a:solidFill>
                <a:schemeClr val="tx2"/>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9764">
        <p14:switch dir="r"/>
      </p:transition>
    </mc:Choice>
    <mc:Fallback>
      <p:transition spd="slow" advTm="9764">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p:nvPr/>
        </p:nvSpPr>
        <p:spPr bwMode="auto">
          <a:xfrm>
            <a:off x="0" y="0"/>
            <a:ext cx="5565776" cy="6858000"/>
          </a:xfrm>
          <a:custGeom>
            <a:avLst/>
            <a:gdLst>
              <a:gd name="T0" fmla="*/ 0 w 7312"/>
              <a:gd name="T1" fmla="*/ 0 h 9000"/>
              <a:gd name="T2" fmla="*/ 7312 w 7312"/>
              <a:gd name="T3" fmla="*/ 0 h 9000"/>
              <a:gd name="T4" fmla="*/ 4348 w 7312"/>
              <a:gd name="T5" fmla="*/ 9000 h 9000"/>
              <a:gd name="T6" fmla="*/ 0 w 7312"/>
              <a:gd name="T7" fmla="*/ 9000 h 9000"/>
              <a:gd name="T8" fmla="*/ 0 w 7312"/>
              <a:gd name="T9" fmla="*/ 0 h 9000"/>
            </a:gdLst>
            <a:ahLst/>
            <a:cxnLst>
              <a:cxn ang="0">
                <a:pos x="T0" y="T1"/>
              </a:cxn>
              <a:cxn ang="0">
                <a:pos x="T2" y="T3"/>
              </a:cxn>
              <a:cxn ang="0">
                <a:pos x="T4" y="T5"/>
              </a:cxn>
              <a:cxn ang="0">
                <a:pos x="T6" y="T7"/>
              </a:cxn>
              <a:cxn ang="0">
                <a:pos x="T8" y="T9"/>
              </a:cxn>
            </a:cxnLst>
            <a:rect l="0" t="0" r="r" b="b"/>
            <a:pathLst>
              <a:path w="7312" h="9000">
                <a:moveTo>
                  <a:pt x="0" y="0"/>
                </a:moveTo>
                <a:lnTo>
                  <a:pt x="7312" y="0"/>
                </a:lnTo>
                <a:lnTo>
                  <a:pt x="4348" y="9000"/>
                </a:lnTo>
                <a:lnTo>
                  <a:pt x="0" y="9000"/>
                </a:lnTo>
                <a:lnTo>
                  <a:pt x="0" y="0"/>
                </a:lnTo>
                <a:close/>
              </a:path>
            </a:pathLst>
          </a:custGeom>
          <a:blipFill>
            <a:blip r:embed="rId1" cstate="print"/>
            <a:stretch>
              <a:fillRect/>
            </a:stretch>
          </a:blipFill>
          <a:ln>
            <a:noFill/>
          </a:ln>
        </p:spPr>
        <p:txBody>
          <a:bodyPr vert="horz" wrap="square" lIns="91440" tIns="45720" rIns="91440" bIns="45720" numCol="1" anchor="t" anchorCtr="0" compatLnSpc="1"/>
          <a:lstStyle/>
          <a:p>
            <a:endParaRPr lang="zh-CN" altLang="en-US"/>
          </a:p>
        </p:txBody>
      </p:sp>
      <p:sp>
        <p:nvSpPr>
          <p:cNvPr id="5" name="矩形 4"/>
          <p:cNvSpPr/>
          <p:nvPr/>
        </p:nvSpPr>
        <p:spPr>
          <a:xfrm>
            <a:off x="6346152" y="1181943"/>
            <a:ext cx="4493538" cy="523220"/>
          </a:xfrm>
          <a:prstGeom prst="rect">
            <a:avLst/>
          </a:prstGeom>
        </p:spPr>
        <p:txBody>
          <a:bodyPr wrap="none">
            <a:spAutoFit/>
          </a:bodyPr>
          <a:lstStyle/>
          <a:p>
            <a:pPr algn="ctr"/>
            <a:r>
              <a:rPr lang="zh-CN" altLang="en-US" sz="2800" b="1" dirty="0" smtClean="0">
                <a:latin typeface="Baskerville Old Face" panose="02020602080505020303" pitchFamily="18" charset="0"/>
                <a:ea typeface="微软雅黑" panose="020B0503020204020204" pitchFamily="34" charset="-122"/>
                <a:sym typeface="宋体" panose="02010600030101010101" pitchFamily="2" charset="-122"/>
              </a:rPr>
              <a:t>乡村振兴战略的探索和思考</a:t>
            </a:r>
            <a:endParaRPr lang="zh-CN" altLang="en-US" sz="2800" b="1" dirty="0">
              <a:latin typeface="Baskerville Old Face" panose="02020602080505020303" pitchFamily="18" charset="0"/>
              <a:ea typeface="微软雅黑" panose="020B0503020204020204" pitchFamily="34" charset="-122"/>
              <a:sym typeface="宋体" panose="02010600030101010101" pitchFamily="2" charset="-122"/>
            </a:endParaRPr>
          </a:p>
        </p:txBody>
      </p:sp>
      <p:grpSp>
        <p:nvGrpSpPr>
          <p:cNvPr id="11" name="组合 10"/>
          <p:cNvGrpSpPr/>
          <p:nvPr/>
        </p:nvGrpSpPr>
        <p:grpSpPr>
          <a:xfrm>
            <a:off x="2907" y="211929"/>
            <a:ext cx="432047" cy="504056"/>
            <a:chOff x="2907" y="211929"/>
            <a:chExt cx="432047" cy="504056"/>
          </a:xfrm>
        </p:grpSpPr>
        <p:sp>
          <p:nvSpPr>
            <p:cNvPr id="16" name="矩形 1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18" name="TextBox 17"/>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zh-CN" altLang="en-US" dirty="0" smtClean="0">
                <a:solidFill>
                  <a:schemeClr val="tx2"/>
                </a:solidFill>
              </a:rPr>
              <a:t> 努力方向</a:t>
            </a:r>
            <a:endParaRPr lang="zh-CN" altLang="en-US" dirty="0">
              <a:solidFill>
                <a:schemeClr val="tx2"/>
              </a:solidFill>
            </a:endParaRPr>
          </a:p>
        </p:txBody>
      </p:sp>
      <p:sp>
        <p:nvSpPr>
          <p:cNvPr id="19" name="TextBox 18"/>
          <p:cNvSpPr txBox="1"/>
          <p:nvPr/>
        </p:nvSpPr>
        <p:spPr>
          <a:xfrm>
            <a:off x="6386413" y="1979548"/>
            <a:ext cx="4801314" cy="369332"/>
          </a:xfrm>
          <a:prstGeom prst="rect">
            <a:avLst/>
          </a:prstGeom>
          <a:noFill/>
        </p:spPr>
        <p:txBody>
          <a:bodyPr wrap="square" rtlCol="0">
            <a:spAutoFit/>
          </a:bodyPr>
          <a:lstStyle/>
          <a:p>
            <a:r>
              <a:rPr lang="en-US" altLang="zh-CN" b="1" dirty="0" smtClean="0">
                <a:latin typeface="+mj-ea"/>
              </a:rPr>
              <a:t>■</a:t>
            </a:r>
            <a:r>
              <a:rPr lang="zh-CN" altLang="en-US" b="1" dirty="0" smtClean="0">
                <a:latin typeface="+mj-ea"/>
              </a:rPr>
              <a:t>充分发挥基层村党组织的核心引领作用。</a:t>
            </a:r>
            <a:endParaRPr lang="en-US" altLang="zh-CN" b="1" dirty="0" smtClean="0">
              <a:latin typeface="+mj-ea"/>
            </a:endParaRPr>
          </a:p>
        </p:txBody>
      </p:sp>
      <p:sp>
        <p:nvSpPr>
          <p:cNvPr id="20" name="矩形 19"/>
          <p:cNvSpPr/>
          <p:nvPr/>
        </p:nvSpPr>
        <p:spPr>
          <a:xfrm>
            <a:off x="6386413" y="2433662"/>
            <a:ext cx="4801314" cy="923330"/>
          </a:xfrm>
          <a:prstGeom prst="rect">
            <a:avLst/>
          </a:prstGeom>
        </p:spPr>
        <p:txBody>
          <a:bodyPr wrap="square">
            <a:spAutoFit/>
          </a:bodyPr>
          <a:lstStyle/>
          <a:p>
            <a:r>
              <a:rPr lang="en-US" altLang="zh-CN" b="1" dirty="0" smtClean="0">
                <a:latin typeface="+mj-ea"/>
              </a:rPr>
              <a:t>■</a:t>
            </a:r>
            <a:r>
              <a:rPr lang="zh-CN" altLang="en-US" b="1" dirty="0" smtClean="0">
                <a:latin typeface="+mj-ea"/>
              </a:rPr>
              <a:t>加强对广大党员、干部和群众的思想教育，</a:t>
            </a:r>
            <a:endParaRPr lang="en-US" altLang="zh-CN" b="1" dirty="0" smtClean="0">
              <a:latin typeface="+mj-ea"/>
            </a:endParaRPr>
          </a:p>
          <a:p>
            <a:r>
              <a:rPr lang="zh-CN" altLang="en-US" b="1" dirty="0" smtClean="0">
                <a:latin typeface="+mj-ea"/>
              </a:rPr>
              <a:t>提升整体素质，充分调动其共同参与乡村振</a:t>
            </a:r>
            <a:endParaRPr lang="en-US" altLang="zh-CN" b="1" dirty="0" smtClean="0">
              <a:latin typeface="+mj-ea"/>
            </a:endParaRPr>
          </a:p>
          <a:p>
            <a:r>
              <a:rPr lang="zh-CN" altLang="en-US" b="1" dirty="0" smtClean="0">
                <a:latin typeface="+mj-ea"/>
              </a:rPr>
              <a:t>兴的积极性。</a:t>
            </a:r>
            <a:endParaRPr lang="zh-CN" altLang="en-US" b="1" dirty="0" smtClean="0">
              <a:latin typeface="+mj-ea"/>
            </a:endParaRPr>
          </a:p>
        </p:txBody>
      </p:sp>
      <p:sp>
        <p:nvSpPr>
          <p:cNvPr id="21" name="矩形 20"/>
          <p:cNvSpPr/>
          <p:nvPr/>
        </p:nvSpPr>
        <p:spPr>
          <a:xfrm>
            <a:off x="6386413" y="3369766"/>
            <a:ext cx="4801314" cy="646331"/>
          </a:xfrm>
          <a:prstGeom prst="rect">
            <a:avLst/>
          </a:prstGeom>
        </p:spPr>
        <p:txBody>
          <a:bodyPr wrap="square">
            <a:spAutoFit/>
          </a:bodyPr>
          <a:lstStyle/>
          <a:p>
            <a:r>
              <a:rPr lang="en-US" altLang="zh-CN" b="1" dirty="0" smtClean="0">
                <a:latin typeface="+mj-ea"/>
              </a:rPr>
              <a:t>■</a:t>
            </a:r>
            <a:r>
              <a:rPr lang="zh-CN" altLang="en-US" b="1" dirty="0" smtClean="0">
                <a:latin typeface="+mj-ea"/>
              </a:rPr>
              <a:t>按照因地制宜、因村而异、因地施策的科学原则，努力发展壮大集体经济。</a:t>
            </a:r>
            <a:endParaRPr lang="zh-CN" altLang="en-US" b="1" dirty="0" smtClean="0">
              <a:latin typeface="+mj-ea"/>
            </a:endParaRPr>
          </a:p>
        </p:txBody>
      </p:sp>
      <p:sp>
        <p:nvSpPr>
          <p:cNvPr id="22" name="矩形 21"/>
          <p:cNvSpPr/>
          <p:nvPr/>
        </p:nvSpPr>
        <p:spPr>
          <a:xfrm>
            <a:off x="6386413" y="4005064"/>
            <a:ext cx="4801314" cy="923330"/>
          </a:xfrm>
          <a:prstGeom prst="rect">
            <a:avLst/>
          </a:prstGeom>
        </p:spPr>
        <p:txBody>
          <a:bodyPr wrap="square">
            <a:spAutoFit/>
          </a:bodyPr>
          <a:lstStyle/>
          <a:p>
            <a:r>
              <a:rPr lang="en-US" altLang="zh-CN" b="1" dirty="0" smtClean="0">
                <a:latin typeface="+mj-ea"/>
              </a:rPr>
              <a:t>■</a:t>
            </a:r>
            <a:r>
              <a:rPr lang="zh-CN" altLang="en-US" b="1" dirty="0" smtClean="0">
                <a:latin typeface="+mj-ea"/>
              </a:rPr>
              <a:t>加大对乡村振兴战略政策方面的扶持力度，为发展壮大村级集体经济搭建好坚实的优惠平台。</a:t>
            </a:r>
            <a:endParaRPr lang="zh-CN" altLang="en-US" b="1" dirty="0" smtClean="0">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1250" advTm="6590">
        <p14:switch dir="r"/>
      </p:transition>
    </mc:Choice>
    <mc:Fallback>
      <p:transition spd="slow" advTm="659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6"/>
          <p:cNvPicPr>
            <a:picLocks noGrp="1" noChangeAspect="1"/>
          </p:cNvPicPr>
          <p:nvPr isPhoto="1"/>
        </p:nvPicPr>
        <p:blipFill>
          <a:blip r:embed="rId1" cstate="print">
            <a:lum/>
            <a:extLst>
              <a:ext uri="{28A0092B-C50C-407E-A947-70E740481C1C}">
                <a14:useLocalDpi xmlns:a14="http://schemas.microsoft.com/office/drawing/2010/main" val="0"/>
              </a:ext>
            </a:extLst>
          </a:blip>
          <a:stretch>
            <a:fillRect/>
          </a:stretch>
        </p:blipFill>
        <p:spPr>
          <a:xfrm>
            <a:off x="4763" y="0"/>
            <a:ext cx="12192000" cy="6858000"/>
          </a:xfrm>
          <a:prstGeom prst="rect">
            <a:avLst/>
          </a:prstGeom>
          <a:noFill/>
          <a:ln>
            <a:noFill/>
          </a:ln>
        </p:spPr>
      </p:pic>
      <p:sp>
        <p:nvSpPr>
          <p:cNvPr id="9" name="TextBox 8"/>
          <p:cNvSpPr txBox="1"/>
          <p:nvPr/>
        </p:nvSpPr>
        <p:spPr>
          <a:xfrm>
            <a:off x="954455" y="1916832"/>
            <a:ext cx="1200329" cy="2554545"/>
          </a:xfrm>
          <a:prstGeom prst="rect">
            <a:avLst/>
          </a:prstGeom>
          <a:noFill/>
        </p:spPr>
        <p:txBody>
          <a:bodyPr vert="eaVert" wrap="none" rtlCol="0">
            <a:spAutoFit/>
          </a:bodyPr>
          <a:lstStyle/>
          <a:p>
            <a:r>
              <a:rPr lang="zh-CN" altLang="en-US" sz="4800" dirty="0" smtClean="0">
                <a:latin typeface="庞门正道标题体" pitchFamily="2" charset="-122"/>
                <a:ea typeface="庞门正道标题体" pitchFamily="2" charset="-122"/>
              </a:rPr>
              <a:t>为人谦和</a:t>
            </a:r>
            <a:endParaRPr lang="en-US" altLang="zh-CN" sz="4800" dirty="0" smtClean="0">
              <a:latin typeface="庞门正道标题体" pitchFamily="2" charset="-122"/>
              <a:ea typeface="庞门正道标题体" pitchFamily="2" charset="-122"/>
            </a:endParaRPr>
          </a:p>
          <a:p>
            <a:endParaRPr lang="zh-CN" altLang="en-US" dirty="0"/>
          </a:p>
        </p:txBody>
      </p:sp>
      <p:grpSp>
        <p:nvGrpSpPr>
          <p:cNvPr id="4" name="组合 3"/>
          <p:cNvGrpSpPr/>
          <p:nvPr/>
        </p:nvGrpSpPr>
        <p:grpSpPr>
          <a:xfrm>
            <a:off x="2907" y="211929"/>
            <a:ext cx="432047" cy="504056"/>
            <a:chOff x="2907" y="211929"/>
            <a:chExt cx="432047" cy="504056"/>
          </a:xfrm>
        </p:grpSpPr>
        <p:sp>
          <p:nvSpPr>
            <p:cNvPr id="5" name="矩形 4"/>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6" name="矩形 5"/>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7" name="TextBox 6"/>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zh-CN" altLang="en-US" dirty="0" smtClean="0">
                <a:solidFill>
                  <a:schemeClr val="tx2"/>
                </a:solidFill>
              </a:rPr>
              <a:t> 人生感悟</a:t>
            </a:r>
            <a:endParaRPr lang="zh-CN" altLang="en-US" dirty="0">
              <a:solidFill>
                <a:schemeClr val="tx2"/>
              </a:solidFill>
            </a:endParaRPr>
          </a:p>
        </p:txBody>
      </p:sp>
      <p:sp>
        <p:nvSpPr>
          <p:cNvPr id="10" name="TextBox 9"/>
          <p:cNvSpPr txBox="1"/>
          <p:nvPr/>
        </p:nvSpPr>
        <p:spPr>
          <a:xfrm>
            <a:off x="2209949" y="1916832"/>
            <a:ext cx="1200329" cy="2554545"/>
          </a:xfrm>
          <a:prstGeom prst="rect">
            <a:avLst/>
          </a:prstGeom>
          <a:noFill/>
        </p:spPr>
        <p:txBody>
          <a:bodyPr vert="eaVert" wrap="none" rtlCol="0">
            <a:spAutoFit/>
          </a:bodyPr>
          <a:lstStyle/>
          <a:p>
            <a:r>
              <a:rPr lang="zh-CN" altLang="en-US" sz="4800" dirty="0" smtClean="0">
                <a:latin typeface="庞门正道标题体" pitchFamily="2" charset="-122"/>
                <a:ea typeface="庞门正道标题体" pitchFamily="2" charset="-122"/>
              </a:rPr>
              <a:t>努力工作</a:t>
            </a:r>
            <a:endParaRPr lang="en-US" altLang="zh-CN" sz="4800" dirty="0" smtClean="0">
              <a:latin typeface="庞门正道标题体" pitchFamily="2" charset="-122"/>
              <a:ea typeface="庞门正道标题体" pitchFamily="2" charset="-122"/>
            </a:endParaRPr>
          </a:p>
          <a:p>
            <a:endParaRPr lang="zh-CN" altLang="en-US" dirty="0"/>
          </a:p>
        </p:txBody>
      </p:sp>
      <p:sp>
        <p:nvSpPr>
          <p:cNvPr id="11" name="TextBox 10"/>
          <p:cNvSpPr txBox="1"/>
          <p:nvPr/>
        </p:nvSpPr>
        <p:spPr>
          <a:xfrm>
            <a:off x="3506093" y="1915085"/>
            <a:ext cx="1200329" cy="2554545"/>
          </a:xfrm>
          <a:prstGeom prst="rect">
            <a:avLst/>
          </a:prstGeom>
          <a:noFill/>
        </p:spPr>
        <p:txBody>
          <a:bodyPr vert="eaVert" wrap="none" rtlCol="0">
            <a:spAutoFit/>
          </a:bodyPr>
          <a:lstStyle/>
          <a:p>
            <a:r>
              <a:rPr lang="zh-CN" altLang="en-US" sz="4800" dirty="0" smtClean="0">
                <a:latin typeface="庞门正道标题体" pitchFamily="2" charset="-122"/>
                <a:ea typeface="庞门正道标题体" pitchFamily="2" charset="-122"/>
              </a:rPr>
              <a:t>心态平和</a:t>
            </a:r>
            <a:endParaRPr lang="en-US" altLang="zh-CN" sz="4800" dirty="0" smtClean="0">
              <a:latin typeface="庞门正道标题体" pitchFamily="2" charset="-122"/>
              <a:ea typeface="庞门正道标题体" pitchFamily="2" charset="-122"/>
            </a:endParaRPr>
          </a:p>
          <a:p>
            <a:endParaRPr lang="zh-CN" altLang="en-US" dirty="0"/>
          </a:p>
        </p:txBody>
      </p:sp>
      <p:sp>
        <p:nvSpPr>
          <p:cNvPr id="13" name="TextBox 12"/>
          <p:cNvSpPr txBox="1"/>
          <p:nvPr/>
        </p:nvSpPr>
        <p:spPr>
          <a:xfrm>
            <a:off x="6471195" y="2204864"/>
            <a:ext cx="461665" cy="92398"/>
          </a:xfrm>
          <a:prstGeom prst="rect">
            <a:avLst/>
          </a:prstGeom>
          <a:noFill/>
        </p:spPr>
        <p:txBody>
          <a:bodyPr vert="eaVert" wrap="none" rtlCol="0">
            <a:spAutoFit/>
          </a:bodyPr>
          <a:lstStyle/>
          <a:p>
            <a:endParaRPr lang="zh-CN" altLang="en-US" dirty="0"/>
          </a:p>
        </p:txBody>
      </p:sp>
      <p:sp>
        <p:nvSpPr>
          <p:cNvPr id="15" name="TextBox 14"/>
          <p:cNvSpPr txBox="1"/>
          <p:nvPr/>
        </p:nvSpPr>
        <p:spPr>
          <a:xfrm>
            <a:off x="5018261" y="1916832"/>
            <a:ext cx="923330" cy="2554545"/>
          </a:xfrm>
          <a:prstGeom prst="rect">
            <a:avLst/>
          </a:prstGeom>
          <a:noFill/>
        </p:spPr>
        <p:txBody>
          <a:bodyPr vert="eaVert" wrap="none" rtlCol="0">
            <a:spAutoFit/>
          </a:bodyPr>
          <a:lstStyle/>
          <a:p>
            <a:pPr lvl="0"/>
            <a:r>
              <a:rPr lang="zh-CN" altLang="en-US" sz="4800" dirty="0" smtClean="0">
                <a:solidFill>
                  <a:srgbClr val="C4261D"/>
                </a:solidFill>
                <a:latin typeface="庞门正道标题体" pitchFamily="2" charset="-122"/>
                <a:ea typeface="庞门正道标题体" pitchFamily="2" charset="-122"/>
              </a:rPr>
              <a:t>快乐生活</a:t>
            </a:r>
            <a:endParaRPr lang="en-US" altLang="zh-CN" sz="4800" dirty="0" smtClean="0">
              <a:solidFill>
                <a:srgbClr val="C4261D"/>
              </a:solidFill>
              <a:latin typeface="庞门正道标题体" pitchFamily="2" charset="-122"/>
              <a:ea typeface="庞门正道标题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9764">
        <p14:switch dir="r"/>
      </p:transition>
    </mc:Choice>
    <mc:Fallback>
      <p:transition spd="slow" advTm="9764">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1" y="1487606"/>
            <a:ext cx="12196763" cy="4343323"/>
          </a:xfrm>
          <a:prstGeom prst="rect">
            <a:avLst/>
          </a:prstGeom>
        </p:spPr>
      </p:pic>
      <p:sp>
        <p:nvSpPr>
          <p:cNvPr id="39" name="TextBox 35"/>
          <p:cNvSpPr txBox="1"/>
          <p:nvPr/>
        </p:nvSpPr>
        <p:spPr>
          <a:xfrm>
            <a:off x="1993925" y="6093815"/>
            <a:ext cx="8991128"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800" dirty="0" smtClean="0">
                <a:solidFill>
                  <a:srgbClr val="C4261D"/>
                </a:solidFill>
                <a:latin typeface="方正小标宋_GBK" panose="03000509000000000000" pitchFamily="65" charset="-122"/>
                <a:ea typeface="方正小标宋_GBK" panose="03000509000000000000" pitchFamily="65" charset="-122"/>
              </a:rPr>
              <a:t>微信</a:t>
            </a:r>
            <a:r>
              <a:rPr lang="zh-CN" altLang="en-US" sz="2800" noProof="0" dirty="0" smtClean="0">
                <a:solidFill>
                  <a:srgbClr val="C4261D"/>
                </a:solidFill>
                <a:latin typeface="方正小标宋_GBK" panose="03000509000000000000" pitchFamily="65" charset="-122"/>
                <a:ea typeface="方正小标宋_GBK" panose="03000509000000000000" pitchFamily="65" charset="-122"/>
              </a:rPr>
              <a:t>二维码                                 橙纽妞网购二维码</a:t>
            </a:r>
            <a:endParaRPr kumimoji="0" lang="en-US" altLang="zh-CN" sz="2800" b="0" i="0" u="none" strike="noStrike" kern="1200" cap="none" spc="0" normalizeH="0" baseline="0" noProof="0" dirty="0">
              <a:ln>
                <a:noFill/>
              </a:ln>
              <a:solidFill>
                <a:srgbClr val="C4261D"/>
              </a:solidFill>
              <a:effectLst/>
              <a:uLnTx/>
              <a:uFillTx/>
              <a:latin typeface="方正小标宋_GBK" panose="03000509000000000000" pitchFamily="65" charset="-122"/>
              <a:ea typeface="方正小标宋_GBK" panose="03000509000000000000" pitchFamily="65" charset="-122"/>
            </a:endParaRPr>
          </a:p>
        </p:txBody>
      </p:sp>
      <p:pic>
        <p:nvPicPr>
          <p:cNvPr id="1026" name="Picture 2" descr="C:\Users\Administrator\Desktop\微信图片_20191016133224.jpg"/>
          <p:cNvPicPr>
            <a:picLocks noChangeAspect="1" noChangeArrowheads="1"/>
          </p:cNvPicPr>
          <p:nvPr/>
        </p:nvPicPr>
        <p:blipFill>
          <a:blip r:embed="rId3" cstate="print"/>
          <a:srcRect/>
          <a:stretch>
            <a:fillRect/>
          </a:stretch>
        </p:blipFill>
        <p:spPr bwMode="auto">
          <a:xfrm>
            <a:off x="1211709" y="1628800"/>
            <a:ext cx="4012704" cy="4012704"/>
          </a:xfrm>
          <a:prstGeom prst="rect">
            <a:avLst/>
          </a:prstGeom>
          <a:noFill/>
        </p:spPr>
      </p:pic>
      <p:pic>
        <p:nvPicPr>
          <p:cNvPr id="1027" name="Picture 3" descr="C:\Users\Administrator\Desktop\微信图片_20191016133233.png"/>
          <p:cNvPicPr>
            <a:picLocks noChangeAspect="1" noChangeArrowheads="1"/>
          </p:cNvPicPr>
          <p:nvPr/>
        </p:nvPicPr>
        <p:blipFill>
          <a:blip r:embed="rId4" cstate="print"/>
          <a:srcRect/>
          <a:stretch>
            <a:fillRect/>
          </a:stretch>
        </p:blipFill>
        <p:spPr bwMode="auto">
          <a:xfrm>
            <a:off x="6972349" y="1628800"/>
            <a:ext cx="4012704" cy="4012704"/>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600" advTm="7638">
        <p:blinds dir="vert"/>
      </p:transition>
    </mc:Choice>
    <mc:Fallback>
      <p:transition spd="slow" advTm="7638">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1" y="1487606"/>
            <a:ext cx="12196763" cy="4343323"/>
          </a:xfrm>
          <a:prstGeom prst="rect">
            <a:avLst/>
          </a:prstGeom>
        </p:spPr>
      </p:pic>
      <p:sp>
        <p:nvSpPr>
          <p:cNvPr id="25" name="Freeform 21"/>
          <p:cNvSpPr/>
          <p:nvPr/>
        </p:nvSpPr>
        <p:spPr bwMode="auto">
          <a:xfrm>
            <a:off x="5140701" y="614149"/>
            <a:ext cx="1915360" cy="1688708"/>
          </a:xfrm>
          <a:custGeom>
            <a:avLst/>
            <a:gdLst>
              <a:gd name="T0" fmla="*/ 2123 w 2750"/>
              <a:gd name="T1" fmla="*/ 93 h 2412"/>
              <a:gd name="T2" fmla="*/ 2418 w 2750"/>
              <a:gd name="T3" fmla="*/ 604 h 2412"/>
              <a:gd name="T4" fmla="*/ 2719 w 2750"/>
              <a:gd name="T5" fmla="*/ 1126 h 2412"/>
              <a:gd name="T6" fmla="*/ 2713 w 2750"/>
              <a:gd name="T7" fmla="*/ 1297 h 2412"/>
              <a:gd name="T8" fmla="*/ 2418 w 2750"/>
              <a:gd name="T9" fmla="*/ 1808 h 2412"/>
              <a:gd name="T10" fmla="*/ 2116 w 2750"/>
              <a:gd name="T11" fmla="*/ 2331 h 2412"/>
              <a:gd name="T12" fmla="*/ 1966 w 2750"/>
              <a:gd name="T13" fmla="*/ 2410 h 2412"/>
              <a:gd name="T14" fmla="*/ 1375 w 2750"/>
              <a:gd name="T15" fmla="*/ 2410 h 2412"/>
              <a:gd name="T16" fmla="*/ 772 w 2750"/>
              <a:gd name="T17" fmla="*/ 2410 h 2412"/>
              <a:gd name="T18" fmla="*/ 628 w 2750"/>
              <a:gd name="T19" fmla="*/ 2320 h 2412"/>
              <a:gd name="T20" fmla="*/ 332 w 2750"/>
              <a:gd name="T21" fmla="*/ 1808 h 2412"/>
              <a:gd name="T22" fmla="*/ 31 w 2750"/>
              <a:gd name="T23" fmla="*/ 1286 h 2412"/>
              <a:gd name="T24" fmla="*/ 37 w 2750"/>
              <a:gd name="T25" fmla="*/ 1116 h 2412"/>
              <a:gd name="T26" fmla="*/ 332 w 2750"/>
              <a:gd name="T27" fmla="*/ 604 h 2412"/>
              <a:gd name="T28" fmla="*/ 634 w 2750"/>
              <a:gd name="T29" fmla="*/ 82 h 2412"/>
              <a:gd name="T30" fmla="*/ 784 w 2750"/>
              <a:gd name="T31" fmla="*/ 2 h 2412"/>
              <a:gd name="T32" fmla="*/ 1375 w 2750"/>
              <a:gd name="T33" fmla="*/ 2 h 2412"/>
              <a:gd name="T34" fmla="*/ 1978 w 2750"/>
              <a:gd name="T35" fmla="*/ 2 h 2412"/>
              <a:gd name="T36" fmla="*/ 2123 w 2750"/>
              <a:gd name="T37" fmla="*/ 93 h 2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0" h="2412">
                <a:moveTo>
                  <a:pt x="2123" y="93"/>
                </a:moveTo>
                <a:lnTo>
                  <a:pt x="2418" y="604"/>
                </a:lnTo>
                <a:cubicBezTo>
                  <a:pt x="2518" y="778"/>
                  <a:pt x="2619" y="952"/>
                  <a:pt x="2719" y="1126"/>
                </a:cubicBezTo>
                <a:cubicBezTo>
                  <a:pt x="2750" y="1182"/>
                  <a:pt x="2749" y="1239"/>
                  <a:pt x="2713" y="1297"/>
                </a:cubicBezTo>
                <a:lnTo>
                  <a:pt x="2418" y="1808"/>
                </a:lnTo>
                <a:cubicBezTo>
                  <a:pt x="2317" y="1982"/>
                  <a:pt x="2217" y="2156"/>
                  <a:pt x="2116" y="2331"/>
                </a:cubicBezTo>
                <a:cubicBezTo>
                  <a:pt x="2083" y="2385"/>
                  <a:pt x="2034" y="2412"/>
                  <a:pt x="1966" y="2410"/>
                </a:cubicBezTo>
                <a:lnTo>
                  <a:pt x="1375" y="2410"/>
                </a:lnTo>
                <a:cubicBezTo>
                  <a:pt x="1174" y="2410"/>
                  <a:pt x="973" y="2410"/>
                  <a:pt x="772" y="2410"/>
                </a:cubicBezTo>
                <a:cubicBezTo>
                  <a:pt x="709" y="2409"/>
                  <a:pt x="660" y="2380"/>
                  <a:pt x="628" y="2320"/>
                </a:cubicBezTo>
                <a:lnTo>
                  <a:pt x="332" y="1808"/>
                </a:lnTo>
                <a:cubicBezTo>
                  <a:pt x="232" y="1634"/>
                  <a:pt x="131" y="1460"/>
                  <a:pt x="31" y="1286"/>
                </a:cubicBezTo>
                <a:cubicBezTo>
                  <a:pt x="0" y="1230"/>
                  <a:pt x="1" y="1174"/>
                  <a:pt x="37" y="1116"/>
                </a:cubicBezTo>
                <a:lnTo>
                  <a:pt x="332" y="604"/>
                </a:lnTo>
                <a:cubicBezTo>
                  <a:pt x="433" y="430"/>
                  <a:pt x="533" y="256"/>
                  <a:pt x="634" y="82"/>
                </a:cubicBezTo>
                <a:cubicBezTo>
                  <a:pt x="667" y="28"/>
                  <a:pt x="716" y="0"/>
                  <a:pt x="784" y="2"/>
                </a:cubicBezTo>
                <a:lnTo>
                  <a:pt x="1375" y="2"/>
                </a:lnTo>
                <a:cubicBezTo>
                  <a:pt x="1576" y="2"/>
                  <a:pt x="1777" y="2"/>
                  <a:pt x="1978" y="2"/>
                </a:cubicBezTo>
                <a:cubicBezTo>
                  <a:pt x="2041" y="4"/>
                  <a:pt x="2090" y="33"/>
                  <a:pt x="2123" y="93"/>
                </a:cubicBezTo>
                <a:close/>
              </a:path>
            </a:pathLst>
          </a:custGeom>
          <a:solidFill>
            <a:schemeClr val="tx1"/>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C4261D"/>
              </a:solidFill>
              <a:effectLst/>
              <a:uLnTx/>
              <a:uFillTx/>
              <a:latin typeface="Arial" panose="020B0604020202020204" pitchFamily="34" charset="0"/>
              <a:ea typeface="宋体" panose="02010600030101010101" pitchFamily="2" charset="-122"/>
              <a:cs typeface="+mn-cs"/>
            </a:endParaRPr>
          </a:p>
        </p:txBody>
      </p:sp>
      <p:sp>
        <p:nvSpPr>
          <p:cNvPr id="37" name="Freeform 22"/>
          <p:cNvSpPr>
            <a:spLocks noEditPoints="1"/>
          </p:cNvSpPr>
          <p:nvPr/>
        </p:nvSpPr>
        <p:spPr bwMode="auto">
          <a:xfrm>
            <a:off x="5720202" y="974375"/>
            <a:ext cx="947655" cy="1005043"/>
          </a:xfrm>
          <a:custGeom>
            <a:avLst/>
            <a:gdLst>
              <a:gd name="T0" fmla="*/ 351 w 1475"/>
              <a:gd name="T1" fmla="*/ 340 h 1558"/>
              <a:gd name="T2" fmla="*/ 377 w 1475"/>
              <a:gd name="T3" fmla="*/ 165 h 1558"/>
              <a:gd name="T4" fmla="*/ 269 w 1475"/>
              <a:gd name="T5" fmla="*/ 445 h 1558"/>
              <a:gd name="T6" fmla="*/ 875 w 1475"/>
              <a:gd name="T7" fmla="*/ 523 h 1558"/>
              <a:gd name="T8" fmla="*/ 269 w 1475"/>
              <a:gd name="T9" fmla="*/ 445 h 1558"/>
              <a:gd name="T10" fmla="*/ 875 w 1475"/>
              <a:gd name="T11" fmla="*/ 613 h 1558"/>
              <a:gd name="T12" fmla="*/ 269 w 1475"/>
              <a:gd name="T13" fmla="*/ 691 h 1558"/>
              <a:gd name="T14" fmla="*/ 269 w 1475"/>
              <a:gd name="T15" fmla="*/ 794 h 1558"/>
              <a:gd name="T16" fmla="*/ 468 w 1475"/>
              <a:gd name="T17" fmla="*/ 872 h 1558"/>
              <a:gd name="T18" fmla="*/ 269 w 1475"/>
              <a:gd name="T19" fmla="*/ 794 h 1558"/>
              <a:gd name="T20" fmla="*/ 875 w 1475"/>
              <a:gd name="T21" fmla="*/ 271 h 1558"/>
              <a:gd name="T22" fmla="*/ 534 w 1475"/>
              <a:gd name="T23" fmla="*/ 350 h 1558"/>
              <a:gd name="T24" fmla="*/ 1017 w 1475"/>
              <a:gd name="T25" fmla="*/ 1283 h 1558"/>
              <a:gd name="T26" fmla="*/ 781 w 1475"/>
              <a:gd name="T27" fmla="*/ 1147 h 1558"/>
              <a:gd name="T28" fmla="*/ 1017 w 1475"/>
              <a:gd name="T29" fmla="*/ 1283 h 1558"/>
              <a:gd name="T30" fmla="*/ 1178 w 1475"/>
              <a:gd name="T31" fmla="*/ 1052 h 1558"/>
              <a:gd name="T32" fmla="*/ 930 w 1475"/>
              <a:gd name="T33" fmla="*/ 1173 h 1558"/>
              <a:gd name="T34" fmla="*/ 900 w 1475"/>
              <a:gd name="T35" fmla="*/ 892 h 1558"/>
              <a:gd name="T36" fmla="*/ 1217 w 1475"/>
              <a:gd name="T37" fmla="*/ 660 h 1558"/>
              <a:gd name="T38" fmla="*/ 1309 w 1475"/>
              <a:gd name="T39" fmla="*/ 502 h 1558"/>
              <a:gd name="T40" fmla="*/ 1456 w 1475"/>
              <a:gd name="T41" fmla="*/ 651 h 1558"/>
              <a:gd name="T42" fmla="*/ 1283 w 1475"/>
              <a:gd name="T43" fmla="*/ 1067 h 1558"/>
              <a:gd name="T44" fmla="*/ 1383 w 1475"/>
              <a:gd name="T45" fmla="*/ 749 h 1558"/>
              <a:gd name="T46" fmla="*/ 1346 w 1475"/>
              <a:gd name="T47" fmla="*/ 660 h 1558"/>
              <a:gd name="T48" fmla="*/ 1154 w 1475"/>
              <a:gd name="T49" fmla="*/ 549 h 1558"/>
              <a:gd name="T50" fmla="*/ 324 w 1475"/>
              <a:gd name="T51" fmla="*/ 0 h 1558"/>
              <a:gd name="T52" fmla="*/ 1126 w 1475"/>
              <a:gd name="T53" fmla="*/ 205 h 1558"/>
              <a:gd name="T54" fmla="*/ 971 w 1475"/>
              <a:gd name="T55" fmla="*/ 647 h 1558"/>
              <a:gd name="T56" fmla="*/ 921 w 1475"/>
              <a:gd name="T57" fmla="*/ 155 h 1558"/>
              <a:gd name="T58" fmla="*/ 447 w 1475"/>
              <a:gd name="T59" fmla="*/ 371 h 1558"/>
              <a:gd name="T60" fmla="*/ 155 w 1475"/>
              <a:gd name="T61" fmla="*/ 410 h 1558"/>
              <a:gd name="T62" fmla="*/ 205 w 1475"/>
              <a:gd name="T63" fmla="*/ 1217 h 1558"/>
              <a:gd name="T64" fmla="*/ 640 w 1475"/>
              <a:gd name="T65" fmla="*/ 1372 h 1558"/>
              <a:gd name="T66" fmla="*/ 0 w 1475"/>
              <a:gd name="T67" fmla="*/ 1167 h 1558"/>
              <a:gd name="T68" fmla="*/ 324 w 1475"/>
              <a:gd name="T69" fmla="*/ 0 h 1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75" h="1558">
                <a:moveTo>
                  <a:pt x="202" y="340"/>
                </a:moveTo>
                <a:lnTo>
                  <a:pt x="351" y="340"/>
                </a:lnTo>
                <a:cubicBezTo>
                  <a:pt x="365" y="340"/>
                  <a:pt x="377" y="328"/>
                  <a:pt x="377" y="314"/>
                </a:cubicBezTo>
                <a:lnTo>
                  <a:pt x="377" y="165"/>
                </a:lnTo>
                <a:lnTo>
                  <a:pt x="202" y="340"/>
                </a:lnTo>
                <a:close/>
                <a:moveTo>
                  <a:pt x="269" y="445"/>
                </a:moveTo>
                <a:lnTo>
                  <a:pt x="875" y="445"/>
                </a:lnTo>
                <a:lnTo>
                  <a:pt x="875" y="523"/>
                </a:lnTo>
                <a:lnTo>
                  <a:pt x="269" y="523"/>
                </a:lnTo>
                <a:lnTo>
                  <a:pt x="269" y="445"/>
                </a:lnTo>
                <a:close/>
                <a:moveTo>
                  <a:pt x="269" y="613"/>
                </a:moveTo>
                <a:lnTo>
                  <a:pt x="875" y="613"/>
                </a:lnTo>
                <a:lnTo>
                  <a:pt x="875" y="691"/>
                </a:lnTo>
                <a:lnTo>
                  <a:pt x="269" y="691"/>
                </a:lnTo>
                <a:lnTo>
                  <a:pt x="269" y="613"/>
                </a:lnTo>
                <a:close/>
                <a:moveTo>
                  <a:pt x="269" y="794"/>
                </a:moveTo>
                <a:lnTo>
                  <a:pt x="468" y="794"/>
                </a:lnTo>
                <a:lnTo>
                  <a:pt x="468" y="872"/>
                </a:lnTo>
                <a:lnTo>
                  <a:pt x="269" y="872"/>
                </a:lnTo>
                <a:lnTo>
                  <a:pt x="269" y="794"/>
                </a:lnTo>
                <a:close/>
                <a:moveTo>
                  <a:pt x="534" y="271"/>
                </a:moveTo>
                <a:lnTo>
                  <a:pt x="875" y="271"/>
                </a:lnTo>
                <a:lnTo>
                  <a:pt x="875" y="350"/>
                </a:lnTo>
                <a:lnTo>
                  <a:pt x="534" y="350"/>
                </a:lnTo>
                <a:lnTo>
                  <a:pt x="534" y="271"/>
                </a:lnTo>
                <a:close/>
                <a:moveTo>
                  <a:pt x="1017" y="1283"/>
                </a:moveTo>
                <a:cubicBezTo>
                  <a:pt x="882" y="1448"/>
                  <a:pt x="744" y="1558"/>
                  <a:pt x="712" y="1539"/>
                </a:cubicBezTo>
                <a:cubicBezTo>
                  <a:pt x="681" y="1521"/>
                  <a:pt x="706" y="1347"/>
                  <a:pt x="781" y="1147"/>
                </a:cubicBezTo>
                <a:cubicBezTo>
                  <a:pt x="819" y="1172"/>
                  <a:pt x="857" y="1197"/>
                  <a:pt x="897" y="1220"/>
                </a:cubicBezTo>
                <a:cubicBezTo>
                  <a:pt x="937" y="1243"/>
                  <a:pt x="977" y="1263"/>
                  <a:pt x="1017" y="1283"/>
                </a:cubicBezTo>
                <a:close/>
                <a:moveTo>
                  <a:pt x="1332" y="717"/>
                </a:moveTo>
                <a:cubicBezTo>
                  <a:pt x="1305" y="809"/>
                  <a:pt x="1252" y="923"/>
                  <a:pt x="1178" y="1052"/>
                </a:cubicBezTo>
                <a:cubicBezTo>
                  <a:pt x="1140" y="1117"/>
                  <a:pt x="1097" y="1180"/>
                  <a:pt x="1053" y="1237"/>
                </a:cubicBezTo>
                <a:cubicBezTo>
                  <a:pt x="1012" y="1217"/>
                  <a:pt x="971" y="1195"/>
                  <a:pt x="930" y="1173"/>
                </a:cubicBezTo>
                <a:cubicBezTo>
                  <a:pt x="886" y="1149"/>
                  <a:pt x="844" y="1120"/>
                  <a:pt x="802" y="1092"/>
                </a:cubicBezTo>
                <a:cubicBezTo>
                  <a:pt x="830" y="1025"/>
                  <a:pt x="862" y="957"/>
                  <a:pt x="900" y="892"/>
                </a:cubicBezTo>
                <a:cubicBezTo>
                  <a:pt x="973" y="763"/>
                  <a:pt x="1046" y="660"/>
                  <a:pt x="1111" y="591"/>
                </a:cubicBezTo>
                <a:cubicBezTo>
                  <a:pt x="1146" y="614"/>
                  <a:pt x="1180" y="638"/>
                  <a:pt x="1217" y="660"/>
                </a:cubicBezTo>
                <a:cubicBezTo>
                  <a:pt x="1255" y="681"/>
                  <a:pt x="1293" y="698"/>
                  <a:pt x="1332" y="717"/>
                </a:cubicBezTo>
                <a:close/>
                <a:moveTo>
                  <a:pt x="1309" y="502"/>
                </a:moveTo>
                <a:cubicBezTo>
                  <a:pt x="1330" y="515"/>
                  <a:pt x="1343" y="535"/>
                  <a:pt x="1349" y="563"/>
                </a:cubicBezTo>
                <a:cubicBezTo>
                  <a:pt x="1388" y="574"/>
                  <a:pt x="1428" y="600"/>
                  <a:pt x="1456" y="651"/>
                </a:cubicBezTo>
                <a:cubicBezTo>
                  <a:pt x="1475" y="695"/>
                  <a:pt x="1467" y="756"/>
                  <a:pt x="1441" y="803"/>
                </a:cubicBezTo>
                <a:cubicBezTo>
                  <a:pt x="1397" y="885"/>
                  <a:pt x="1337" y="986"/>
                  <a:pt x="1283" y="1067"/>
                </a:cubicBezTo>
                <a:cubicBezTo>
                  <a:pt x="1249" y="1081"/>
                  <a:pt x="1256" y="1009"/>
                  <a:pt x="1269" y="991"/>
                </a:cubicBezTo>
                <a:cubicBezTo>
                  <a:pt x="1312" y="927"/>
                  <a:pt x="1348" y="866"/>
                  <a:pt x="1383" y="749"/>
                </a:cubicBezTo>
                <a:cubicBezTo>
                  <a:pt x="1391" y="694"/>
                  <a:pt x="1365" y="669"/>
                  <a:pt x="1348" y="644"/>
                </a:cubicBezTo>
                <a:cubicBezTo>
                  <a:pt x="1348" y="650"/>
                  <a:pt x="1347" y="655"/>
                  <a:pt x="1346" y="660"/>
                </a:cubicBezTo>
                <a:cubicBezTo>
                  <a:pt x="1313" y="645"/>
                  <a:pt x="1281" y="629"/>
                  <a:pt x="1249" y="612"/>
                </a:cubicBezTo>
                <a:cubicBezTo>
                  <a:pt x="1216" y="594"/>
                  <a:pt x="1185" y="571"/>
                  <a:pt x="1154" y="549"/>
                </a:cubicBezTo>
                <a:cubicBezTo>
                  <a:pt x="1215" y="497"/>
                  <a:pt x="1268" y="479"/>
                  <a:pt x="1309" y="502"/>
                </a:cubicBezTo>
                <a:close/>
                <a:moveTo>
                  <a:pt x="324" y="0"/>
                </a:moveTo>
                <a:lnTo>
                  <a:pt x="921" y="0"/>
                </a:lnTo>
                <a:cubicBezTo>
                  <a:pt x="1033" y="0"/>
                  <a:pt x="1126" y="92"/>
                  <a:pt x="1126" y="205"/>
                </a:cubicBezTo>
                <a:lnTo>
                  <a:pt x="1126" y="479"/>
                </a:lnTo>
                <a:cubicBezTo>
                  <a:pt x="1060" y="530"/>
                  <a:pt x="1022" y="578"/>
                  <a:pt x="971" y="647"/>
                </a:cubicBezTo>
                <a:lnTo>
                  <a:pt x="971" y="205"/>
                </a:lnTo>
                <a:cubicBezTo>
                  <a:pt x="971" y="177"/>
                  <a:pt x="948" y="155"/>
                  <a:pt x="921" y="155"/>
                </a:cubicBezTo>
                <a:lnTo>
                  <a:pt x="447" y="155"/>
                </a:lnTo>
                <a:lnTo>
                  <a:pt x="447" y="371"/>
                </a:lnTo>
                <a:cubicBezTo>
                  <a:pt x="447" y="393"/>
                  <a:pt x="430" y="410"/>
                  <a:pt x="408" y="410"/>
                </a:cubicBezTo>
                <a:lnTo>
                  <a:pt x="155" y="410"/>
                </a:lnTo>
                <a:lnTo>
                  <a:pt x="155" y="1167"/>
                </a:lnTo>
                <a:cubicBezTo>
                  <a:pt x="155" y="1195"/>
                  <a:pt x="178" y="1217"/>
                  <a:pt x="205" y="1217"/>
                </a:cubicBezTo>
                <a:lnTo>
                  <a:pt x="680" y="1217"/>
                </a:lnTo>
                <a:cubicBezTo>
                  <a:pt x="664" y="1269"/>
                  <a:pt x="650" y="1321"/>
                  <a:pt x="640" y="1372"/>
                </a:cubicBezTo>
                <a:lnTo>
                  <a:pt x="205" y="1372"/>
                </a:lnTo>
                <a:cubicBezTo>
                  <a:pt x="93" y="1372"/>
                  <a:pt x="0" y="1280"/>
                  <a:pt x="0" y="1167"/>
                </a:cubicBezTo>
                <a:lnTo>
                  <a:pt x="0" y="323"/>
                </a:lnTo>
                <a:lnTo>
                  <a:pt x="32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C4261D"/>
              </a:solidFill>
              <a:effectLst/>
              <a:uLnTx/>
              <a:uFillTx/>
              <a:latin typeface="Arial" panose="020B0604020202020204" pitchFamily="34" charset="0"/>
              <a:ea typeface="宋体" panose="02010600030101010101" pitchFamily="2" charset="-122"/>
              <a:cs typeface="+mn-cs"/>
            </a:endParaRPr>
          </a:p>
        </p:txBody>
      </p:sp>
      <p:sp>
        <p:nvSpPr>
          <p:cNvPr id="38" name="Rectangle 3"/>
          <p:cNvSpPr txBox="1">
            <a:spLocks noChangeArrowheads="1"/>
          </p:cNvSpPr>
          <p:nvPr/>
        </p:nvSpPr>
        <p:spPr bwMode="auto">
          <a:xfrm>
            <a:off x="4082157" y="3068960"/>
            <a:ext cx="4104456" cy="8194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a:defRPr/>
            </a:pPr>
            <a:r>
              <a:rPr lang="zh-CN" altLang="en-US" sz="6600" b="1" dirty="0" smtClean="0">
                <a:solidFill>
                  <a:schemeClr val="accent1"/>
                </a:solidFill>
                <a:latin typeface="微软雅黑" panose="020B0503020204020204" pitchFamily="34" charset="-122"/>
              </a:rPr>
              <a:t>感</a:t>
            </a:r>
            <a:r>
              <a:rPr lang="zh-CN" altLang="en-US" sz="6600" b="1" dirty="0">
                <a:solidFill>
                  <a:schemeClr val="accent1"/>
                </a:solidFill>
                <a:latin typeface="微软雅黑" panose="020B0503020204020204" pitchFamily="34" charset="-122"/>
              </a:rPr>
              <a:t>谢聆听</a:t>
            </a:r>
            <a:endParaRPr lang="zh-CN" altLang="zh-CN" sz="6600" b="1" dirty="0">
              <a:solidFill>
                <a:schemeClr val="accent1"/>
              </a:solidFill>
              <a:latin typeface="微软雅黑" panose="020B0503020204020204" pitchFamily="34" charset="-122"/>
            </a:endParaRPr>
          </a:p>
        </p:txBody>
      </p:sp>
      <p:sp>
        <p:nvSpPr>
          <p:cNvPr id="39" name="TextBox 35"/>
          <p:cNvSpPr txBox="1"/>
          <p:nvPr/>
        </p:nvSpPr>
        <p:spPr>
          <a:xfrm>
            <a:off x="3218061" y="6093815"/>
            <a:ext cx="5760640"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2800" dirty="0" smtClean="0">
                <a:solidFill>
                  <a:srgbClr val="C4261D"/>
                </a:solidFill>
                <a:latin typeface="微软雅黑" panose="020B0503020204020204" pitchFamily="34" charset="-122"/>
                <a:ea typeface="微软雅黑" panose="020B0503020204020204" pitchFamily="34" charset="-122"/>
              </a:rPr>
              <a:t>重庆市涪陵区南沱镇睦和村</a:t>
            </a:r>
            <a:endParaRPr kumimoji="0" lang="en-US" altLang="zh-CN" sz="2800" b="0" i="0" u="none" strike="noStrike" kern="1200" cap="none" spc="0" normalizeH="0" baseline="0" noProof="0" dirty="0">
              <a:ln>
                <a:noFill/>
              </a:ln>
              <a:solidFill>
                <a:srgbClr val="C4261D"/>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7638">
        <p:blinds dir="vert"/>
      </p:transition>
    </mc:Choice>
    <mc:Fallback>
      <p:transition spd="slow" advTm="7638">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0" y="0"/>
            <a:ext cx="8546653" cy="6859588"/>
          </a:xfrm>
          <a:custGeom>
            <a:avLst/>
            <a:gdLst>
              <a:gd name="T0" fmla="*/ 0 w 6839"/>
              <a:gd name="T1" fmla="*/ 0 h 9000"/>
              <a:gd name="T2" fmla="*/ 5692 w 6839"/>
              <a:gd name="T3" fmla="*/ 0 h 9000"/>
              <a:gd name="T4" fmla="*/ 6839 w 6839"/>
              <a:gd name="T5" fmla="*/ 9000 h 9000"/>
              <a:gd name="T6" fmla="*/ 0 w 6839"/>
              <a:gd name="T7" fmla="*/ 9000 h 9000"/>
              <a:gd name="T8" fmla="*/ 0 w 6839"/>
              <a:gd name="T9" fmla="*/ 0 h 9000"/>
            </a:gdLst>
            <a:ahLst/>
            <a:cxnLst>
              <a:cxn ang="0">
                <a:pos x="T0" y="T1"/>
              </a:cxn>
              <a:cxn ang="0">
                <a:pos x="T2" y="T3"/>
              </a:cxn>
              <a:cxn ang="0">
                <a:pos x="T4" y="T5"/>
              </a:cxn>
              <a:cxn ang="0">
                <a:pos x="T6" y="T7"/>
              </a:cxn>
              <a:cxn ang="0">
                <a:pos x="T8" y="T9"/>
              </a:cxn>
            </a:cxnLst>
            <a:rect l="0" t="0" r="r" b="b"/>
            <a:pathLst>
              <a:path w="6839" h="9000">
                <a:moveTo>
                  <a:pt x="0" y="0"/>
                </a:moveTo>
                <a:lnTo>
                  <a:pt x="5692" y="0"/>
                </a:lnTo>
                <a:lnTo>
                  <a:pt x="6839" y="9000"/>
                </a:lnTo>
                <a:lnTo>
                  <a:pt x="0" y="9000"/>
                </a:lnTo>
                <a:lnTo>
                  <a:pt x="0" y="0"/>
                </a:lnTo>
                <a:close/>
              </a:path>
            </a:pathLst>
          </a:custGeom>
          <a:blipFill>
            <a:blip r:embed="rId1" cstate="print"/>
            <a:stretch>
              <a:fillRect/>
            </a:stretch>
          </a:blip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4014166" y="636589"/>
            <a:ext cx="7916863" cy="1208235"/>
          </a:xfrm>
          <a:custGeom>
            <a:avLst/>
            <a:gdLst>
              <a:gd name="T0" fmla="*/ 10401 w 10401"/>
              <a:gd name="T1" fmla="*/ 7328 h 7328"/>
              <a:gd name="T2" fmla="*/ 933 w 10401"/>
              <a:gd name="T3" fmla="*/ 7328 h 7328"/>
              <a:gd name="T4" fmla="*/ 0 w 10401"/>
              <a:gd name="T5" fmla="*/ 0 h 7328"/>
              <a:gd name="T6" fmla="*/ 10401 w 10401"/>
              <a:gd name="T7" fmla="*/ 0 h 7328"/>
              <a:gd name="T8" fmla="*/ 10401 w 10401"/>
              <a:gd name="T9" fmla="*/ 7328 h 7328"/>
            </a:gdLst>
            <a:ahLst/>
            <a:cxnLst>
              <a:cxn ang="0">
                <a:pos x="T0" y="T1"/>
              </a:cxn>
              <a:cxn ang="0">
                <a:pos x="T2" y="T3"/>
              </a:cxn>
              <a:cxn ang="0">
                <a:pos x="T4" y="T5"/>
              </a:cxn>
              <a:cxn ang="0">
                <a:pos x="T6" y="T7"/>
              </a:cxn>
              <a:cxn ang="0">
                <a:pos x="T8" y="T9"/>
              </a:cxn>
            </a:cxnLst>
            <a:rect l="0" t="0" r="r" b="b"/>
            <a:pathLst>
              <a:path w="10401" h="7328">
                <a:moveTo>
                  <a:pt x="10401" y="7328"/>
                </a:moveTo>
                <a:lnTo>
                  <a:pt x="933" y="7328"/>
                </a:lnTo>
                <a:lnTo>
                  <a:pt x="0" y="0"/>
                </a:lnTo>
                <a:lnTo>
                  <a:pt x="10401" y="0"/>
                </a:lnTo>
                <a:lnTo>
                  <a:pt x="10401" y="7328"/>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4" name="TextBox 23"/>
          <p:cNvSpPr txBox="1"/>
          <p:nvPr/>
        </p:nvSpPr>
        <p:spPr>
          <a:xfrm>
            <a:off x="5676616" y="958742"/>
            <a:ext cx="56063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zh-CN" altLang="en-US" dirty="0" smtClean="0"/>
              <a:t>发挥“头雁”效应，科学谋划未来</a:t>
            </a:r>
            <a:endParaRPr lang="zh-CN" altLang="en-US" dirty="0"/>
          </a:p>
        </p:txBody>
      </p:sp>
      <p:sp>
        <p:nvSpPr>
          <p:cNvPr id="8" name="Freeform 15"/>
          <p:cNvSpPr>
            <a:spLocks noEditPoints="1"/>
          </p:cNvSpPr>
          <p:nvPr/>
        </p:nvSpPr>
        <p:spPr bwMode="auto">
          <a:xfrm>
            <a:off x="5254216" y="988495"/>
            <a:ext cx="452930" cy="463714"/>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endParaRPr>
          </a:p>
        </p:txBody>
      </p:sp>
    </p:spTree>
  </p:cSld>
  <p:clrMapOvr>
    <a:masterClrMapping/>
  </p:clrMapOvr>
  <p:transition spd="slow" advTm="4585">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7"/>
          <p:cNvSpPr/>
          <p:nvPr/>
        </p:nvSpPr>
        <p:spPr bwMode="auto">
          <a:xfrm>
            <a:off x="5584825" y="882202"/>
            <a:ext cx="6611938" cy="817563"/>
          </a:xfrm>
          <a:custGeom>
            <a:avLst/>
            <a:gdLst>
              <a:gd name="T0" fmla="*/ 535 w 8674"/>
              <a:gd name="T1" fmla="*/ 0 h 1070"/>
              <a:gd name="T2" fmla="*/ 8674 w 8674"/>
              <a:gd name="T3" fmla="*/ 0 h 1070"/>
              <a:gd name="T4" fmla="*/ 8674 w 8674"/>
              <a:gd name="T5" fmla="*/ 1070 h 1070"/>
              <a:gd name="T6" fmla="*/ 535 w 8674"/>
              <a:gd name="T7" fmla="*/ 1070 h 1070"/>
              <a:gd name="T8" fmla="*/ 0 w 8674"/>
              <a:gd name="T9" fmla="*/ 535 h 1070"/>
              <a:gd name="T10" fmla="*/ 0 w 8674"/>
              <a:gd name="T11" fmla="*/ 535 h 1070"/>
              <a:gd name="T12" fmla="*/ 535 w 8674"/>
              <a:gd name="T13" fmla="*/ 0 h 1070"/>
            </a:gdLst>
            <a:ahLst/>
            <a:cxnLst>
              <a:cxn ang="0">
                <a:pos x="T0" y="T1"/>
              </a:cxn>
              <a:cxn ang="0">
                <a:pos x="T2" y="T3"/>
              </a:cxn>
              <a:cxn ang="0">
                <a:pos x="T4" y="T5"/>
              </a:cxn>
              <a:cxn ang="0">
                <a:pos x="T6" y="T7"/>
              </a:cxn>
              <a:cxn ang="0">
                <a:pos x="T8" y="T9"/>
              </a:cxn>
              <a:cxn ang="0">
                <a:pos x="T10" y="T11"/>
              </a:cxn>
              <a:cxn ang="0">
                <a:pos x="T12" y="T13"/>
              </a:cxn>
            </a:cxnLst>
            <a:rect l="0" t="0" r="r" b="b"/>
            <a:pathLst>
              <a:path w="8674" h="1070">
                <a:moveTo>
                  <a:pt x="535" y="0"/>
                </a:moveTo>
                <a:lnTo>
                  <a:pt x="8674" y="0"/>
                </a:lnTo>
                <a:lnTo>
                  <a:pt x="8674" y="1070"/>
                </a:lnTo>
                <a:lnTo>
                  <a:pt x="535" y="1070"/>
                </a:lnTo>
                <a:cubicBezTo>
                  <a:pt x="241" y="1070"/>
                  <a:pt x="0" y="829"/>
                  <a:pt x="0" y="535"/>
                </a:cubicBezTo>
                <a:lnTo>
                  <a:pt x="0" y="535"/>
                </a:lnTo>
                <a:cubicBezTo>
                  <a:pt x="0" y="241"/>
                  <a:pt x="241" y="0"/>
                  <a:pt x="535" y="0"/>
                </a:cubicBezTo>
                <a:close/>
              </a:path>
            </a:pathLst>
          </a:custGeom>
          <a:solidFill>
            <a:schemeClr val="accent1"/>
          </a:solidFill>
          <a:ln>
            <a:solidFill>
              <a:schemeClr val="bg2">
                <a:lumMod val="60000"/>
                <a:lumOff val="40000"/>
              </a:schemeClr>
            </a:solid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5584825" y="1814065"/>
            <a:ext cx="6611938" cy="817563"/>
          </a:xfrm>
          <a:custGeom>
            <a:avLst/>
            <a:gdLst>
              <a:gd name="T0" fmla="*/ 535 w 8674"/>
              <a:gd name="T1" fmla="*/ 0 h 1070"/>
              <a:gd name="T2" fmla="*/ 8674 w 8674"/>
              <a:gd name="T3" fmla="*/ 0 h 1070"/>
              <a:gd name="T4" fmla="*/ 8674 w 8674"/>
              <a:gd name="T5" fmla="*/ 1070 h 1070"/>
              <a:gd name="T6" fmla="*/ 535 w 8674"/>
              <a:gd name="T7" fmla="*/ 1070 h 1070"/>
              <a:gd name="T8" fmla="*/ 0 w 8674"/>
              <a:gd name="T9" fmla="*/ 535 h 1070"/>
              <a:gd name="T10" fmla="*/ 0 w 8674"/>
              <a:gd name="T11" fmla="*/ 535 h 1070"/>
              <a:gd name="T12" fmla="*/ 535 w 8674"/>
              <a:gd name="T13" fmla="*/ 0 h 1070"/>
            </a:gdLst>
            <a:ahLst/>
            <a:cxnLst>
              <a:cxn ang="0">
                <a:pos x="T0" y="T1"/>
              </a:cxn>
              <a:cxn ang="0">
                <a:pos x="T2" y="T3"/>
              </a:cxn>
              <a:cxn ang="0">
                <a:pos x="T4" y="T5"/>
              </a:cxn>
              <a:cxn ang="0">
                <a:pos x="T6" y="T7"/>
              </a:cxn>
              <a:cxn ang="0">
                <a:pos x="T8" y="T9"/>
              </a:cxn>
              <a:cxn ang="0">
                <a:pos x="T10" y="T11"/>
              </a:cxn>
              <a:cxn ang="0">
                <a:pos x="T12" y="T13"/>
              </a:cxn>
            </a:cxnLst>
            <a:rect l="0" t="0" r="r" b="b"/>
            <a:pathLst>
              <a:path w="8674" h="1070">
                <a:moveTo>
                  <a:pt x="535" y="0"/>
                </a:moveTo>
                <a:lnTo>
                  <a:pt x="8674" y="0"/>
                </a:lnTo>
                <a:lnTo>
                  <a:pt x="8674" y="1070"/>
                </a:lnTo>
                <a:lnTo>
                  <a:pt x="535" y="1070"/>
                </a:lnTo>
                <a:cubicBezTo>
                  <a:pt x="241" y="1070"/>
                  <a:pt x="0" y="829"/>
                  <a:pt x="0" y="535"/>
                </a:cubicBezTo>
                <a:lnTo>
                  <a:pt x="0" y="535"/>
                </a:lnTo>
                <a:cubicBezTo>
                  <a:pt x="0" y="241"/>
                  <a:pt x="241" y="0"/>
                  <a:pt x="535" y="0"/>
                </a:cubicBezTo>
                <a:close/>
              </a:path>
            </a:pathLst>
          </a:custGeom>
          <a:solidFill>
            <a:schemeClr val="accent1"/>
          </a:solidFill>
          <a:ln>
            <a:solidFill>
              <a:schemeClr val="bg2">
                <a:lumMod val="60000"/>
                <a:lumOff val="40000"/>
              </a:schemeClr>
            </a:solid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5584825" y="2755453"/>
            <a:ext cx="6611938" cy="817563"/>
          </a:xfrm>
          <a:custGeom>
            <a:avLst/>
            <a:gdLst>
              <a:gd name="T0" fmla="*/ 535 w 8674"/>
              <a:gd name="T1" fmla="*/ 0 h 1070"/>
              <a:gd name="T2" fmla="*/ 8674 w 8674"/>
              <a:gd name="T3" fmla="*/ 0 h 1070"/>
              <a:gd name="T4" fmla="*/ 8674 w 8674"/>
              <a:gd name="T5" fmla="*/ 1070 h 1070"/>
              <a:gd name="T6" fmla="*/ 535 w 8674"/>
              <a:gd name="T7" fmla="*/ 1070 h 1070"/>
              <a:gd name="T8" fmla="*/ 0 w 8674"/>
              <a:gd name="T9" fmla="*/ 535 h 1070"/>
              <a:gd name="T10" fmla="*/ 0 w 8674"/>
              <a:gd name="T11" fmla="*/ 535 h 1070"/>
              <a:gd name="T12" fmla="*/ 535 w 8674"/>
              <a:gd name="T13" fmla="*/ 0 h 1070"/>
            </a:gdLst>
            <a:ahLst/>
            <a:cxnLst>
              <a:cxn ang="0">
                <a:pos x="T0" y="T1"/>
              </a:cxn>
              <a:cxn ang="0">
                <a:pos x="T2" y="T3"/>
              </a:cxn>
              <a:cxn ang="0">
                <a:pos x="T4" y="T5"/>
              </a:cxn>
              <a:cxn ang="0">
                <a:pos x="T6" y="T7"/>
              </a:cxn>
              <a:cxn ang="0">
                <a:pos x="T8" y="T9"/>
              </a:cxn>
              <a:cxn ang="0">
                <a:pos x="T10" y="T11"/>
              </a:cxn>
              <a:cxn ang="0">
                <a:pos x="T12" y="T13"/>
              </a:cxn>
            </a:cxnLst>
            <a:rect l="0" t="0" r="r" b="b"/>
            <a:pathLst>
              <a:path w="8674" h="1070">
                <a:moveTo>
                  <a:pt x="535" y="0"/>
                </a:moveTo>
                <a:lnTo>
                  <a:pt x="8674" y="0"/>
                </a:lnTo>
                <a:lnTo>
                  <a:pt x="8674" y="1070"/>
                </a:lnTo>
                <a:lnTo>
                  <a:pt x="535" y="1070"/>
                </a:lnTo>
                <a:cubicBezTo>
                  <a:pt x="241" y="1070"/>
                  <a:pt x="0" y="829"/>
                  <a:pt x="0" y="535"/>
                </a:cubicBezTo>
                <a:lnTo>
                  <a:pt x="0" y="535"/>
                </a:lnTo>
                <a:cubicBezTo>
                  <a:pt x="0" y="241"/>
                  <a:pt x="241" y="0"/>
                  <a:pt x="535" y="0"/>
                </a:cubicBezTo>
                <a:close/>
              </a:path>
            </a:pathLst>
          </a:custGeom>
          <a:solidFill>
            <a:schemeClr val="accent1"/>
          </a:solidFill>
          <a:ln>
            <a:solidFill>
              <a:schemeClr val="bg2">
                <a:lumMod val="60000"/>
                <a:lumOff val="40000"/>
              </a:schemeClr>
            </a:solidFill>
          </a:ln>
        </p:spPr>
        <p:txBody>
          <a:bodyPr vert="horz" wrap="square" lIns="91440" tIns="45720" rIns="91440" bIns="45720" numCol="1" anchor="t" anchorCtr="0" compatLnSpc="1"/>
          <a:lstStyle/>
          <a:p>
            <a:endParaRPr lang="zh-CN" altLang="en-US"/>
          </a:p>
        </p:txBody>
      </p:sp>
      <p:grpSp>
        <p:nvGrpSpPr>
          <p:cNvPr id="2" name="组合 1"/>
          <p:cNvGrpSpPr/>
          <p:nvPr/>
        </p:nvGrpSpPr>
        <p:grpSpPr>
          <a:xfrm>
            <a:off x="5726113" y="996502"/>
            <a:ext cx="592138" cy="593725"/>
            <a:chOff x="5726113" y="1091310"/>
            <a:chExt cx="592138" cy="593725"/>
          </a:xfrm>
        </p:grpSpPr>
        <p:sp>
          <p:nvSpPr>
            <p:cNvPr id="15" name="Oval 13"/>
            <p:cNvSpPr>
              <a:spLocks noChangeArrowheads="1"/>
            </p:cNvSpPr>
            <p:nvPr/>
          </p:nvSpPr>
          <p:spPr bwMode="auto">
            <a:xfrm>
              <a:off x="5726113" y="1091310"/>
              <a:ext cx="592138" cy="593725"/>
            </a:xfrm>
            <a:prstGeom prst="ellipse">
              <a:avLst/>
            </a:prstGeom>
            <a:solidFill>
              <a:schemeClr val="tx1"/>
            </a:solidFill>
            <a:ln>
              <a:noFill/>
            </a:ln>
          </p:spPr>
          <p:txBody>
            <a:bodyPr vert="horz" wrap="square" lIns="91440" tIns="45720" rIns="91440" bIns="45720" numCol="1" anchor="t" anchorCtr="0" compatLnSpc="1"/>
            <a:lstStyle/>
            <a:p>
              <a:endParaRPr lang="zh-CN" altLang="en-US" dirty="0"/>
            </a:p>
          </p:txBody>
        </p:sp>
        <p:sp>
          <p:nvSpPr>
            <p:cNvPr id="16" name="Freeform 14"/>
            <p:cNvSpPr/>
            <p:nvPr/>
          </p:nvSpPr>
          <p:spPr bwMode="auto">
            <a:xfrm>
              <a:off x="5961063" y="1184973"/>
              <a:ext cx="84138" cy="438150"/>
            </a:xfrm>
            <a:custGeom>
              <a:avLst/>
              <a:gdLst>
                <a:gd name="T0" fmla="*/ 54 w 110"/>
                <a:gd name="T1" fmla="*/ 573 h 573"/>
                <a:gd name="T2" fmla="*/ 109 w 110"/>
                <a:gd name="T3" fmla="*/ 573 h 573"/>
                <a:gd name="T4" fmla="*/ 110 w 110"/>
                <a:gd name="T5" fmla="*/ 0 h 573"/>
                <a:gd name="T6" fmla="*/ 0 w 110"/>
                <a:gd name="T7" fmla="*/ 0 h 573"/>
                <a:gd name="T8" fmla="*/ 0 w 110"/>
                <a:gd name="T9" fmla="*/ 60 h 573"/>
                <a:gd name="T10" fmla="*/ 54 w 110"/>
                <a:gd name="T11" fmla="*/ 55 h 573"/>
                <a:gd name="T12" fmla="*/ 54 w 110"/>
                <a:gd name="T13" fmla="*/ 573 h 573"/>
              </a:gdLst>
              <a:ahLst/>
              <a:cxnLst>
                <a:cxn ang="0">
                  <a:pos x="T0" y="T1"/>
                </a:cxn>
                <a:cxn ang="0">
                  <a:pos x="T2" y="T3"/>
                </a:cxn>
                <a:cxn ang="0">
                  <a:pos x="T4" y="T5"/>
                </a:cxn>
                <a:cxn ang="0">
                  <a:pos x="T6" y="T7"/>
                </a:cxn>
                <a:cxn ang="0">
                  <a:pos x="T8" y="T9"/>
                </a:cxn>
                <a:cxn ang="0">
                  <a:pos x="T10" y="T11"/>
                </a:cxn>
                <a:cxn ang="0">
                  <a:pos x="T12" y="T13"/>
                </a:cxn>
              </a:cxnLst>
              <a:rect l="0" t="0" r="r" b="b"/>
              <a:pathLst>
                <a:path w="110" h="573">
                  <a:moveTo>
                    <a:pt x="54" y="573"/>
                  </a:moveTo>
                  <a:lnTo>
                    <a:pt x="109" y="573"/>
                  </a:lnTo>
                  <a:lnTo>
                    <a:pt x="110" y="0"/>
                  </a:lnTo>
                  <a:lnTo>
                    <a:pt x="0" y="0"/>
                  </a:lnTo>
                  <a:lnTo>
                    <a:pt x="0" y="60"/>
                  </a:lnTo>
                  <a:lnTo>
                    <a:pt x="54" y="55"/>
                  </a:lnTo>
                  <a:lnTo>
                    <a:pt x="54" y="573"/>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5726113" y="1937890"/>
            <a:ext cx="592138" cy="593725"/>
            <a:chOff x="5726113" y="2121436"/>
            <a:chExt cx="592138" cy="593725"/>
          </a:xfrm>
        </p:grpSpPr>
        <p:sp>
          <p:nvSpPr>
            <p:cNvPr id="17" name="Oval 15"/>
            <p:cNvSpPr>
              <a:spLocks noChangeArrowheads="1"/>
            </p:cNvSpPr>
            <p:nvPr/>
          </p:nvSpPr>
          <p:spPr bwMode="auto">
            <a:xfrm>
              <a:off x="5726113" y="2121436"/>
              <a:ext cx="592138" cy="593725"/>
            </a:xfrm>
            <a:prstGeom prst="ellipse">
              <a:avLst/>
            </a:prstGeom>
            <a:solidFill>
              <a:schemeClr val="tx1"/>
            </a:solidFill>
            <a:ln>
              <a:noFill/>
            </a:ln>
          </p:spPr>
          <p:txBody>
            <a:bodyPr vert="horz" wrap="square" lIns="91440" tIns="45720" rIns="91440" bIns="45720" numCol="1" anchor="t" anchorCtr="0" compatLnSpc="1"/>
            <a:lstStyle/>
            <a:p>
              <a:endParaRPr lang="zh-CN" altLang="en-US" dirty="0"/>
            </a:p>
          </p:txBody>
        </p:sp>
        <p:sp>
          <p:nvSpPr>
            <p:cNvPr id="18" name="Freeform 16"/>
            <p:cNvSpPr/>
            <p:nvPr/>
          </p:nvSpPr>
          <p:spPr bwMode="auto">
            <a:xfrm>
              <a:off x="5894388" y="2203986"/>
              <a:ext cx="260350" cy="438150"/>
            </a:xfrm>
            <a:custGeom>
              <a:avLst/>
              <a:gdLst>
                <a:gd name="T0" fmla="*/ 0 w 341"/>
                <a:gd name="T1" fmla="*/ 334 h 574"/>
                <a:gd name="T2" fmla="*/ 59 w 341"/>
                <a:gd name="T3" fmla="*/ 275 h 574"/>
                <a:gd name="T4" fmla="*/ 241 w 341"/>
                <a:gd name="T5" fmla="*/ 275 h 574"/>
                <a:gd name="T6" fmla="*/ 274 w 341"/>
                <a:gd name="T7" fmla="*/ 268 h 574"/>
                <a:gd name="T8" fmla="*/ 281 w 341"/>
                <a:gd name="T9" fmla="*/ 238 h 574"/>
                <a:gd name="T10" fmla="*/ 281 w 341"/>
                <a:gd name="T11" fmla="*/ 93 h 574"/>
                <a:gd name="T12" fmla="*/ 245 w 341"/>
                <a:gd name="T13" fmla="*/ 57 h 574"/>
                <a:gd name="T14" fmla="*/ 0 w 341"/>
                <a:gd name="T15" fmla="*/ 57 h 574"/>
                <a:gd name="T16" fmla="*/ 0 w 341"/>
                <a:gd name="T17" fmla="*/ 0 h 574"/>
                <a:gd name="T18" fmla="*/ 282 w 341"/>
                <a:gd name="T19" fmla="*/ 0 h 574"/>
                <a:gd name="T20" fmla="*/ 341 w 341"/>
                <a:gd name="T21" fmla="*/ 47 h 574"/>
                <a:gd name="T22" fmla="*/ 341 w 341"/>
                <a:gd name="T23" fmla="*/ 283 h 574"/>
                <a:gd name="T24" fmla="*/ 288 w 341"/>
                <a:gd name="T25" fmla="*/ 335 h 574"/>
                <a:gd name="T26" fmla="*/ 54 w 341"/>
                <a:gd name="T27" fmla="*/ 335 h 574"/>
                <a:gd name="T28" fmla="*/ 54 w 341"/>
                <a:gd name="T29" fmla="*/ 519 h 574"/>
                <a:gd name="T30" fmla="*/ 341 w 341"/>
                <a:gd name="T31" fmla="*/ 519 h 574"/>
                <a:gd name="T32" fmla="*/ 341 w 341"/>
                <a:gd name="T33" fmla="*/ 574 h 574"/>
                <a:gd name="T34" fmla="*/ 0 w 341"/>
                <a:gd name="T35" fmla="*/ 574 h 574"/>
                <a:gd name="T36" fmla="*/ 0 w 341"/>
                <a:gd name="T37" fmla="*/ 33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1" h="574">
                  <a:moveTo>
                    <a:pt x="0" y="334"/>
                  </a:moveTo>
                  <a:cubicBezTo>
                    <a:pt x="0" y="294"/>
                    <a:pt x="19" y="275"/>
                    <a:pt x="59" y="275"/>
                  </a:cubicBezTo>
                  <a:lnTo>
                    <a:pt x="241" y="275"/>
                  </a:lnTo>
                  <a:cubicBezTo>
                    <a:pt x="256" y="277"/>
                    <a:pt x="267" y="275"/>
                    <a:pt x="274" y="268"/>
                  </a:cubicBezTo>
                  <a:cubicBezTo>
                    <a:pt x="281" y="262"/>
                    <a:pt x="283" y="252"/>
                    <a:pt x="281" y="238"/>
                  </a:cubicBezTo>
                  <a:lnTo>
                    <a:pt x="281" y="93"/>
                  </a:lnTo>
                  <a:cubicBezTo>
                    <a:pt x="281" y="66"/>
                    <a:pt x="269" y="54"/>
                    <a:pt x="245" y="57"/>
                  </a:cubicBezTo>
                  <a:lnTo>
                    <a:pt x="0" y="57"/>
                  </a:lnTo>
                  <a:lnTo>
                    <a:pt x="0" y="0"/>
                  </a:lnTo>
                  <a:lnTo>
                    <a:pt x="282" y="0"/>
                  </a:lnTo>
                  <a:cubicBezTo>
                    <a:pt x="321" y="0"/>
                    <a:pt x="341" y="16"/>
                    <a:pt x="341" y="47"/>
                  </a:cubicBezTo>
                  <a:lnTo>
                    <a:pt x="341" y="283"/>
                  </a:lnTo>
                  <a:cubicBezTo>
                    <a:pt x="334" y="313"/>
                    <a:pt x="316" y="330"/>
                    <a:pt x="288" y="335"/>
                  </a:cubicBezTo>
                  <a:lnTo>
                    <a:pt x="54" y="335"/>
                  </a:lnTo>
                  <a:lnTo>
                    <a:pt x="54" y="519"/>
                  </a:lnTo>
                  <a:lnTo>
                    <a:pt x="341" y="519"/>
                  </a:lnTo>
                  <a:lnTo>
                    <a:pt x="341" y="574"/>
                  </a:lnTo>
                  <a:lnTo>
                    <a:pt x="0" y="574"/>
                  </a:lnTo>
                  <a:lnTo>
                    <a:pt x="0" y="334"/>
                  </a:lnTo>
                  <a:close/>
                </a:path>
              </a:pathLst>
            </a:custGeom>
            <a:solidFill>
              <a:schemeClr val="accent1"/>
            </a:solidFill>
            <a:ln>
              <a:noFill/>
            </a:ln>
          </p:spPr>
          <p:txBody>
            <a:bodyPr vert="horz" wrap="square" lIns="91440" tIns="45720" rIns="91440" bIns="45720" numCol="1" anchor="t" anchorCtr="0" compatLnSpc="1"/>
            <a:lstStyle/>
            <a:p>
              <a:endParaRPr lang="zh-CN" altLang="en-US" dirty="0"/>
            </a:p>
          </p:txBody>
        </p:sp>
      </p:grpSp>
      <p:grpSp>
        <p:nvGrpSpPr>
          <p:cNvPr id="4" name="组合 3"/>
          <p:cNvGrpSpPr/>
          <p:nvPr/>
        </p:nvGrpSpPr>
        <p:grpSpPr>
          <a:xfrm>
            <a:off x="5738341" y="2888839"/>
            <a:ext cx="592138" cy="593725"/>
            <a:chOff x="5726113" y="3139866"/>
            <a:chExt cx="592138" cy="593725"/>
          </a:xfrm>
        </p:grpSpPr>
        <p:sp>
          <p:nvSpPr>
            <p:cNvPr id="19" name="Oval 17"/>
            <p:cNvSpPr>
              <a:spLocks noChangeArrowheads="1"/>
            </p:cNvSpPr>
            <p:nvPr/>
          </p:nvSpPr>
          <p:spPr bwMode="auto">
            <a:xfrm>
              <a:off x="5726113" y="3139866"/>
              <a:ext cx="592138" cy="593725"/>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0" name="Freeform 18"/>
            <p:cNvSpPr/>
            <p:nvPr/>
          </p:nvSpPr>
          <p:spPr bwMode="auto">
            <a:xfrm>
              <a:off x="5891213" y="3222416"/>
              <a:ext cx="261938" cy="438150"/>
            </a:xfrm>
            <a:custGeom>
              <a:avLst/>
              <a:gdLst>
                <a:gd name="T0" fmla="*/ 0 w 343"/>
                <a:gd name="T1" fmla="*/ 516 h 573"/>
                <a:gd name="T2" fmla="*/ 0 w 343"/>
                <a:gd name="T3" fmla="*/ 573 h 573"/>
                <a:gd name="T4" fmla="*/ 284 w 343"/>
                <a:gd name="T5" fmla="*/ 573 h 573"/>
                <a:gd name="T6" fmla="*/ 343 w 343"/>
                <a:gd name="T7" fmla="*/ 516 h 573"/>
                <a:gd name="T8" fmla="*/ 343 w 343"/>
                <a:gd name="T9" fmla="*/ 350 h 573"/>
                <a:gd name="T10" fmla="*/ 307 w 343"/>
                <a:gd name="T11" fmla="*/ 287 h 573"/>
                <a:gd name="T12" fmla="*/ 343 w 343"/>
                <a:gd name="T13" fmla="*/ 233 h 573"/>
                <a:gd name="T14" fmla="*/ 343 w 343"/>
                <a:gd name="T15" fmla="*/ 55 h 573"/>
                <a:gd name="T16" fmla="*/ 281 w 343"/>
                <a:gd name="T17" fmla="*/ 0 h 573"/>
                <a:gd name="T18" fmla="*/ 0 w 343"/>
                <a:gd name="T19" fmla="*/ 0 h 573"/>
                <a:gd name="T20" fmla="*/ 0 w 343"/>
                <a:gd name="T21" fmla="*/ 55 h 573"/>
                <a:gd name="T22" fmla="*/ 248 w 343"/>
                <a:gd name="T23" fmla="*/ 55 h 573"/>
                <a:gd name="T24" fmla="*/ 284 w 343"/>
                <a:gd name="T25" fmla="*/ 88 h 573"/>
                <a:gd name="T26" fmla="*/ 284 w 343"/>
                <a:gd name="T27" fmla="*/ 233 h 573"/>
                <a:gd name="T28" fmla="*/ 247 w 343"/>
                <a:gd name="T29" fmla="*/ 258 h 573"/>
                <a:gd name="T30" fmla="*/ 100 w 343"/>
                <a:gd name="T31" fmla="*/ 258 h 573"/>
                <a:gd name="T32" fmla="*/ 100 w 343"/>
                <a:gd name="T33" fmla="*/ 316 h 573"/>
                <a:gd name="T34" fmla="*/ 247 w 343"/>
                <a:gd name="T35" fmla="*/ 316 h 573"/>
                <a:gd name="T36" fmla="*/ 284 w 343"/>
                <a:gd name="T37" fmla="*/ 353 h 573"/>
                <a:gd name="T38" fmla="*/ 284 w 343"/>
                <a:gd name="T39" fmla="*/ 483 h 573"/>
                <a:gd name="T40" fmla="*/ 285 w 343"/>
                <a:gd name="T41" fmla="*/ 494 h 573"/>
                <a:gd name="T42" fmla="*/ 254 w 343"/>
                <a:gd name="T43" fmla="*/ 516 h 573"/>
                <a:gd name="T44" fmla="*/ 0 w 343"/>
                <a:gd name="T45" fmla="*/ 516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3" h="573">
                  <a:moveTo>
                    <a:pt x="0" y="516"/>
                  </a:moveTo>
                  <a:lnTo>
                    <a:pt x="0" y="573"/>
                  </a:lnTo>
                  <a:lnTo>
                    <a:pt x="284" y="573"/>
                  </a:lnTo>
                  <a:cubicBezTo>
                    <a:pt x="323" y="573"/>
                    <a:pt x="343" y="554"/>
                    <a:pt x="343" y="516"/>
                  </a:cubicBezTo>
                  <a:lnTo>
                    <a:pt x="343" y="350"/>
                  </a:lnTo>
                  <a:cubicBezTo>
                    <a:pt x="343" y="319"/>
                    <a:pt x="331" y="298"/>
                    <a:pt x="307" y="287"/>
                  </a:cubicBezTo>
                  <a:cubicBezTo>
                    <a:pt x="331" y="284"/>
                    <a:pt x="343" y="265"/>
                    <a:pt x="343" y="233"/>
                  </a:cubicBezTo>
                  <a:lnTo>
                    <a:pt x="343" y="55"/>
                  </a:lnTo>
                  <a:cubicBezTo>
                    <a:pt x="333" y="19"/>
                    <a:pt x="313" y="0"/>
                    <a:pt x="281" y="0"/>
                  </a:cubicBezTo>
                  <a:lnTo>
                    <a:pt x="0" y="0"/>
                  </a:lnTo>
                  <a:lnTo>
                    <a:pt x="0" y="55"/>
                  </a:lnTo>
                  <a:lnTo>
                    <a:pt x="248" y="55"/>
                  </a:lnTo>
                  <a:cubicBezTo>
                    <a:pt x="272" y="55"/>
                    <a:pt x="284" y="66"/>
                    <a:pt x="284" y="88"/>
                  </a:cubicBezTo>
                  <a:lnTo>
                    <a:pt x="284" y="233"/>
                  </a:lnTo>
                  <a:cubicBezTo>
                    <a:pt x="284" y="250"/>
                    <a:pt x="271" y="258"/>
                    <a:pt x="247" y="258"/>
                  </a:cubicBezTo>
                  <a:lnTo>
                    <a:pt x="100" y="258"/>
                  </a:lnTo>
                  <a:lnTo>
                    <a:pt x="100" y="316"/>
                  </a:lnTo>
                  <a:lnTo>
                    <a:pt x="247" y="316"/>
                  </a:lnTo>
                  <a:cubicBezTo>
                    <a:pt x="269" y="318"/>
                    <a:pt x="281" y="331"/>
                    <a:pt x="284" y="353"/>
                  </a:cubicBezTo>
                  <a:lnTo>
                    <a:pt x="284" y="483"/>
                  </a:lnTo>
                  <a:cubicBezTo>
                    <a:pt x="285" y="487"/>
                    <a:pt x="285" y="491"/>
                    <a:pt x="285" y="494"/>
                  </a:cubicBezTo>
                  <a:cubicBezTo>
                    <a:pt x="285" y="509"/>
                    <a:pt x="275" y="516"/>
                    <a:pt x="254" y="516"/>
                  </a:cubicBezTo>
                  <a:lnTo>
                    <a:pt x="0" y="516"/>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sp>
        <p:nvSpPr>
          <p:cNvPr id="41" name="TextBox 61"/>
          <p:cNvSpPr txBox="1"/>
          <p:nvPr/>
        </p:nvSpPr>
        <p:spPr>
          <a:xfrm>
            <a:off x="6347959" y="996502"/>
            <a:ext cx="4963703" cy="584775"/>
          </a:xfrm>
          <a:prstGeom prst="rect">
            <a:avLst/>
          </a:prstGeom>
          <a:noFill/>
        </p:spPr>
        <p:txBody>
          <a:bodyPr wrap="square" rtlCol="0">
            <a:spAutoFit/>
          </a:bodyPr>
          <a:lstStyle>
            <a:defPPr>
              <a:defRPr lang="zh-CN"/>
            </a:defPPr>
            <a:lvl1pPr>
              <a:defRPr sz="3200" b="0">
                <a:solidFill>
                  <a:schemeClr val="tx2"/>
                </a:solidFill>
                <a:latin typeface="+mn-ea"/>
                <a:ea typeface="+mn-ea"/>
              </a:defRPr>
            </a:lvl1pPr>
          </a:lstStyle>
          <a:p>
            <a:r>
              <a:rPr lang="zh-CN" altLang="en-US" dirty="0" smtClean="0"/>
              <a:t>睦和村概况</a:t>
            </a:r>
            <a:endParaRPr lang="en-US" altLang="zh-CN" dirty="0"/>
          </a:p>
        </p:txBody>
      </p:sp>
      <p:sp>
        <p:nvSpPr>
          <p:cNvPr id="42" name="TextBox 61"/>
          <p:cNvSpPr txBox="1"/>
          <p:nvPr/>
        </p:nvSpPr>
        <p:spPr>
          <a:xfrm>
            <a:off x="6340286" y="1900885"/>
            <a:ext cx="4963703" cy="584775"/>
          </a:xfrm>
          <a:prstGeom prst="rect">
            <a:avLst/>
          </a:prstGeom>
          <a:noFill/>
        </p:spPr>
        <p:txBody>
          <a:bodyPr wrap="square" rtlCol="0">
            <a:spAutoFit/>
          </a:bodyPr>
          <a:lstStyle>
            <a:defPPr>
              <a:defRPr lang="zh-CN"/>
            </a:defPPr>
            <a:lvl1pPr>
              <a:defRPr sz="3200" b="0">
                <a:solidFill>
                  <a:schemeClr val="tx2"/>
                </a:solidFill>
                <a:latin typeface="+mn-ea"/>
                <a:ea typeface="+mn-ea"/>
              </a:defRPr>
            </a:lvl1pPr>
          </a:lstStyle>
          <a:p>
            <a:r>
              <a:rPr lang="zh-CN" altLang="en-US" dirty="0" smtClean="0"/>
              <a:t>睦和村发展历程</a:t>
            </a:r>
            <a:endParaRPr lang="en-US" altLang="zh-CN" dirty="0"/>
          </a:p>
        </p:txBody>
      </p:sp>
      <p:sp>
        <p:nvSpPr>
          <p:cNvPr id="43" name="TextBox 61"/>
          <p:cNvSpPr txBox="1"/>
          <p:nvPr/>
        </p:nvSpPr>
        <p:spPr>
          <a:xfrm>
            <a:off x="6354591" y="2897789"/>
            <a:ext cx="4963703" cy="584775"/>
          </a:xfrm>
          <a:prstGeom prst="rect">
            <a:avLst/>
          </a:prstGeom>
          <a:noFill/>
        </p:spPr>
        <p:txBody>
          <a:bodyPr wrap="square" rtlCol="0">
            <a:spAutoFit/>
          </a:bodyPr>
          <a:lstStyle>
            <a:defPPr>
              <a:defRPr lang="zh-CN"/>
            </a:defPPr>
            <a:lvl1pPr>
              <a:defRPr sz="3200" b="0">
                <a:solidFill>
                  <a:schemeClr val="tx2"/>
                </a:solidFill>
                <a:latin typeface="+mn-ea"/>
                <a:ea typeface="+mn-ea"/>
              </a:defRPr>
            </a:lvl1pPr>
          </a:lstStyle>
          <a:p>
            <a:r>
              <a:rPr lang="zh-CN" altLang="en-US" dirty="0" smtClean="0"/>
              <a:t>党建引领作用</a:t>
            </a:r>
            <a:endParaRPr lang="en-US" altLang="zh-CN" dirty="0"/>
          </a:p>
        </p:txBody>
      </p:sp>
      <p:sp>
        <p:nvSpPr>
          <p:cNvPr id="34" name="Freeform 5"/>
          <p:cNvSpPr/>
          <p:nvPr/>
        </p:nvSpPr>
        <p:spPr bwMode="auto">
          <a:xfrm>
            <a:off x="0" y="2071304"/>
            <a:ext cx="4275138" cy="2608263"/>
          </a:xfrm>
          <a:custGeom>
            <a:avLst/>
            <a:gdLst>
              <a:gd name="T0" fmla="*/ 5097 w 5179"/>
              <a:gd name="T1" fmla="*/ 1803 h 3135"/>
              <a:gd name="T2" fmla="*/ 4780 w 5179"/>
              <a:gd name="T3" fmla="*/ 2351 h 3135"/>
              <a:gd name="T4" fmla="*/ 4465 w 5179"/>
              <a:gd name="T5" fmla="*/ 2896 h 3135"/>
              <a:gd name="T6" fmla="*/ 4056 w 5179"/>
              <a:gd name="T7" fmla="*/ 3135 h 3135"/>
              <a:gd name="T8" fmla="*/ 0 w 5179"/>
              <a:gd name="T9" fmla="*/ 3135 h 3135"/>
              <a:gd name="T10" fmla="*/ 0 w 5179"/>
              <a:gd name="T11" fmla="*/ 0 h 3135"/>
              <a:gd name="T12" fmla="*/ 4051 w 5179"/>
              <a:gd name="T13" fmla="*/ 0 h 3135"/>
              <a:gd name="T14" fmla="*/ 4463 w 5179"/>
              <a:gd name="T15" fmla="*/ 235 h 3135"/>
              <a:gd name="T16" fmla="*/ 4780 w 5179"/>
              <a:gd name="T17" fmla="*/ 784 h 3135"/>
              <a:gd name="T18" fmla="*/ 5094 w 5179"/>
              <a:gd name="T19" fmla="*/ 1328 h 3135"/>
              <a:gd name="T20" fmla="*/ 5097 w 5179"/>
              <a:gd name="T21" fmla="*/ 1803 h 3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79" h="3135">
                <a:moveTo>
                  <a:pt x="5097" y="1803"/>
                </a:moveTo>
                <a:lnTo>
                  <a:pt x="4780" y="2351"/>
                </a:lnTo>
                <a:cubicBezTo>
                  <a:pt x="4675" y="2533"/>
                  <a:pt x="4570" y="2714"/>
                  <a:pt x="4465" y="2896"/>
                </a:cubicBezTo>
                <a:cubicBezTo>
                  <a:pt x="4371" y="3049"/>
                  <a:pt x="4233" y="3126"/>
                  <a:pt x="4056" y="3135"/>
                </a:cubicBezTo>
                <a:lnTo>
                  <a:pt x="0" y="3135"/>
                </a:lnTo>
                <a:lnTo>
                  <a:pt x="0" y="0"/>
                </a:lnTo>
                <a:lnTo>
                  <a:pt x="4051" y="0"/>
                </a:lnTo>
                <a:cubicBezTo>
                  <a:pt x="4231" y="5"/>
                  <a:pt x="4367" y="86"/>
                  <a:pt x="4463" y="235"/>
                </a:cubicBezTo>
                <a:lnTo>
                  <a:pt x="4780" y="784"/>
                </a:lnTo>
                <a:cubicBezTo>
                  <a:pt x="4885" y="965"/>
                  <a:pt x="4990" y="1147"/>
                  <a:pt x="5094" y="1328"/>
                </a:cubicBezTo>
                <a:cubicBezTo>
                  <a:pt x="5179" y="1486"/>
                  <a:pt x="5178" y="1645"/>
                  <a:pt x="5097" y="1803"/>
                </a:cubicBezTo>
                <a:close/>
              </a:path>
            </a:pathLst>
          </a:custGeom>
          <a:solidFill>
            <a:srgbClr val="BE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6"/>
          <p:cNvSpPr>
            <a:spLocks noEditPoints="1"/>
          </p:cNvSpPr>
          <p:nvPr/>
        </p:nvSpPr>
        <p:spPr bwMode="auto">
          <a:xfrm>
            <a:off x="357188" y="3082542"/>
            <a:ext cx="3609975" cy="622300"/>
          </a:xfrm>
          <a:custGeom>
            <a:avLst/>
            <a:gdLst>
              <a:gd name="T0" fmla="*/ 159 w 4373"/>
              <a:gd name="T1" fmla="*/ 71 h 748"/>
              <a:gd name="T2" fmla="*/ 0 w 4373"/>
              <a:gd name="T3" fmla="*/ 194 h 748"/>
              <a:gd name="T4" fmla="*/ 324 w 4373"/>
              <a:gd name="T5" fmla="*/ 672 h 748"/>
              <a:gd name="T6" fmla="*/ 454 w 4373"/>
              <a:gd name="T7" fmla="*/ 626 h 748"/>
              <a:gd name="T8" fmla="*/ 669 w 4373"/>
              <a:gd name="T9" fmla="*/ 125 h 748"/>
              <a:gd name="T10" fmla="*/ 402 w 4373"/>
              <a:gd name="T11" fmla="*/ 656 h 748"/>
              <a:gd name="T12" fmla="*/ 724 w 4373"/>
              <a:gd name="T13" fmla="*/ 80 h 748"/>
              <a:gd name="T14" fmla="*/ 1120 w 4373"/>
              <a:gd name="T15" fmla="*/ 748 h 748"/>
              <a:gd name="T16" fmla="*/ 812 w 4373"/>
              <a:gd name="T17" fmla="*/ 0 h 748"/>
              <a:gd name="T18" fmla="*/ 1325 w 4373"/>
              <a:gd name="T19" fmla="*/ 0 h 748"/>
              <a:gd name="T20" fmla="*/ 1328 w 4373"/>
              <a:gd name="T21" fmla="*/ 80 h 748"/>
              <a:gd name="T22" fmla="*/ 872 w 4373"/>
              <a:gd name="T23" fmla="*/ 123 h 748"/>
              <a:gd name="T24" fmla="*/ 1672 w 4373"/>
              <a:gd name="T25" fmla="*/ 747 h 748"/>
              <a:gd name="T26" fmla="*/ 1480 w 4373"/>
              <a:gd name="T27" fmla="*/ 0 h 748"/>
              <a:gd name="T28" fmla="*/ 1672 w 4373"/>
              <a:gd name="T29" fmla="*/ 747 h 748"/>
              <a:gd name="T30" fmla="*/ 2139 w 4373"/>
              <a:gd name="T31" fmla="*/ 411 h 748"/>
              <a:gd name="T32" fmla="*/ 2191 w 4373"/>
              <a:gd name="T33" fmla="*/ 71 h 748"/>
              <a:gd name="T34" fmla="*/ 1869 w 4373"/>
              <a:gd name="T35" fmla="*/ 674 h 748"/>
              <a:gd name="T36" fmla="*/ 1920 w 4373"/>
              <a:gd name="T37" fmla="*/ 672 h 748"/>
              <a:gd name="T38" fmla="*/ 2257 w 4373"/>
              <a:gd name="T39" fmla="*/ 0 h 748"/>
              <a:gd name="T40" fmla="*/ 2565 w 4373"/>
              <a:gd name="T41" fmla="*/ 747 h 748"/>
              <a:gd name="T42" fmla="*/ 2316 w 4373"/>
              <a:gd name="T43" fmla="*/ 123 h 748"/>
              <a:gd name="T44" fmla="*/ 2978 w 4373"/>
              <a:gd name="T45" fmla="*/ 71 h 748"/>
              <a:gd name="T46" fmla="*/ 2794 w 4373"/>
              <a:gd name="T47" fmla="*/ 71 h 748"/>
              <a:gd name="T48" fmla="*/ 3046 w 4373"/>
              <a:gd name="T49" fmla="*/ 672 h 748"/>
              <a:gd name="T50" fmla="*/ 3293 w 4373"/>
              <a:gd name="T51" fmla="*/ 383 h 748"/>
              <a:gd name="T52" fmla="*/ 3368 w 4373"/>
              <a:gd name="T53" fmla="*/ 71 h 748"/>
              <a:gd name="T54" fmla="*/ 3116 w 4373"/>
              <a:gd name="T55" fmla="*/ 350 h 748"/>
              <a:gd name="T56" fmla="*/ 3498 w 4373"/>
              <a:gd name="T57" fmla="*/ 495 h 748"/>
              <a:gd name="T58" fmla="*/ 3812 w 4373"/>
              <a:gd name="T59" fmla="*/ 193 h 748"/>
              <a:gd name="T60" fmla="*/ 3867 w 4373"/>
              <a:gd name="T61" fmla="*/ 532 h 748"/>
              <a:gd name="T62" fmla="*/ 3504 w 4373"/>
              <a:gd name="T63" fmla="*/ 528 h 748"/>
              <a:gd name="T64" fmla="*/ 3537 w 4373"/>
              <a:gd name="T65" fmla="*/ 493 h 748"/>
              <a:gd name="T66" fmla="*/ 3802 w 4373"/>
              <a:gd name="T67" fmla="*/ 517 h 748"/>
              <a:gd name="T68" fmla="*/ 3537 w 4373"/>
              <a:gd name="T69" fmla="*/ 403 h 748"/>
              <a:gd name="T70" fmla="*/ 3537 w 4373"/>
              <a:gd name="T71" fmla="*/ 403 h 748"/>
              <a:gd name="T72" fmla="*/ 3807 w 4373"/>
              <a:gd name="T73" fmla="*/ 233 h 748"/>
              <a:gd name="T74" fmla="*/ 3976 w 4373"/>
              <a:gd name="T75" fmla="*/ 361 h 748"/>
              <a:gd name="T76" fmla="*/ 3990 w 4373"/>
              <a:gd name="T77" fmla="*/ 298 h 748"/>
              <a:gd name="T78" fmla="*/ 4283 w 4373"/>
              <a:gd name="T79" fmla="*/ 232 h 748"/>
              <a:gd name="T80" fmla="*/ 4342 w 4373"/>
              <a:gd name="T81" fmla="*/ 207 h 748"/>
              <a:gd name="T82" fmla="*/ 4373 w 4373"/>
              <a:gd name="T83" fmla="*/ 361 h 748"/>
              <a:gd name="T84" fmla="*/ 4174 w 4373"/>
              <a:gd name="T85" fmla="*/ 553 h 748"/>
              <a:gd name="T86" fmla="*/ 4131 w 4373"/>
              <a:gd name="T87" fmla="*/ 518 h 748"/>
              <a:gd name="T88" fmla="*/ 3976 w 4373"/>
              <a:gd name="T89" fmla="*/ 361 h 748"/>
              <a:gd name="T90" fmla="*/ 4018 w 4373"/>
              <a:gd name="T91" fmla="*/ 483 h 748"/>
              <a:gd name="T92" fmla="*/ 4047 w 4373"/>
              <a:gd name="T93" fmla="*/ 517 h 748"/>
              <a:gd name="T94" fmla="*/ 3981 w 4373"/>
              <a:gd name="T95" fmla="*/ 384 h 748"/>
              <a:gd name="T96" fmla="*/ 4260 w 4373"/>
              <a:gd name="T97" fmla="*/ 422 h 748"/>
              <a:gd name="T98" fmla="*/ 4260 w 4373"/>
              <a:gd name="T99" fmla="*/ 422 h 748"/>
              <a:gd name="T100" fmla="*/ 4351 w 4373"/>
              <a:gd name="T101" fmla="*/ 512 h 748"/>
              <a:gd name="T102" fmla="*/ 4303 w 4373"/>
              <a:gd name="T103" fmla="*/ 518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73" h="748">
                <a:moveTo>
                  <a:pt x="159" y="672"/>
                </a:moveTo>
                <a:cubicBezTo>
                  <a:pt x="87" y="672"/>
                  <a:pt x="51" y="626"/>
                  <a:pt x="51" y="534"/>
                </a:cubicBezTo>
                <a:lnTo>
                  <a:pt x="51" y="198"/>
                </a:lnTo>
                <a:cubicBezTo>
                  <a:pt x="51" y="113"/>
                  <a:pt x="87" y="71"/>
                  <a:pt x="159" y="71"/>
                </a:cubicBezTo>
                <a:lnTo>
                  <a:pt x="321" y="71"/>
                </a:lnTo>
                <a:lnTo>
                  <a:pt x="321" y="0"/>
                </a:lnTo>
                <a:lnTo>
                  <a:pt x="160" y="0"/>
                </a:lnTo>
                <a:cubicBezTo>
                  <a:pt x="53" y="0"/>
                  <a:pt x="0" y="65"/>
                  <a:pt x="0" y="194"/>
                </a:cubicBezTo>
                <a:lnTo>
                  <a:pt x="0" y="553"/>
                </a:lnTo>
                <a:cubicBezTo>
                  <a:pt x="0" y="682"/>
                  <a:pt x="53" y="747"/>
                  <a:pt x="160" y="747"/>
                </a:cubicBezTo>
                <a:lnTo>
                  <a:pt x="324" y="747"/>
                </a:lnTo>
                <a:lnTo>
                  <a:pt x="324" y="672"/>
                </a:lnTo>
                <a:lnTo>
                  <a:pt x="159" y="672"/>
                </a:lnTo>
                <a:close/>
                <a:moveTo>
                  <a:pt x="638" y="672"/>
                </a:moveTo>
                <a:lnTo>
                  <a:pt x="487" y="672"/>
                </a:lnTo>
                <a:cubicBezTo>
                  <a:pt x="465" y="672"/>
                  <a:pt x="454" y="657"/>
                  <a:pt x="454" y="626"/>
                </a:cubicBezTo>
                <a:lnTo>
                  <a:pt x="454" y="121"/>
                </a:lnTo>
                <a:cubicBezTo>
                  <a:pt x="454" y="88"/>
                  <a:pt x="464" y="71"/>
                  <a:pt x="486" y="71"/>
                </a:cubicBezTo>
                <a:lnTo>
                  <a:pt x="638" y="71"/>
                </a:lnTo>
                <a:cubicBezTo>
                  <a:pt x="659" y="71"/>
                  <a:pt x="669" y="89"/>
                  <a:pt x="669" y="125"/>
                </a:cubicBezTo>
                <a:lnTo>
                  <a:pt x="669" y="624"/>
                </a:lnTo>
                <a:cubicBezTo>
                  <a:pt x="669" y="656"/>
                  <a:pt x="659" y="672"/>
                  <a:pt x="638" y="672"/>
                </a:cubicBezTo>
                <a:close/>
                <a:moveTo>
                  <a:pt x="402" y="82"/>
                </a:moveTo>
                <a:lnTo>
                  <a:pt x="402" y="656"/>
                </a:lnTo>
                <a:cubicBezTo>
                  <a:pt x="402" y="717"/>
                  <a:pt x="422" y="747"/>
                  <a:pt x="460" y="747"/>
                </a:cubicBezTo>
                <a:lnTo>
                  <a:pt x="670" y="747"/>
                </a:lnTo>
                <a:cubicBezTo>
                  <a:pt x="706" y="747"/>
                  <a:pt x="724" y="721"/>
                  <a:pt x="724" y="669"/>
                </a:cubicBezTo>
                <a:lnTo>
                  <a:pt x="724" y="80"/>
                </a:lnTo>
                <a:cubicBezTo>
                  <a:pt x="720" y="33"/>
                  <a:pt x="701" y="6"/>
                  <a:pt x="667" y="0"/>
                </a:cubicBezTo>
                <a:lnTo>
                  <a:pt x="455" y="0"/>
                </a:lnTo>
                <a:cubicBezTo>
                  <a:pt x="420" y="0"/>
                  <a:pt x="402" y="28"/>
                  <a:pt x="402" y="82"/>
                </a:cubicBezTo>
                <a:close/>
                <a:moveTo>
                  <a:pt x="1120" y="748"/>
                </a:moveTo>
                <a:lnTo>
                  <a:pt x="1064" y="748"/>
                </a:lnTo>
                <a:lnTo>
                  <a:pt x="1064" y="80"/>
                </a:lnTo>
                <a:lnTo>
                  <a:pt x="812" y="80"/>
                </a:lnTo>
                <a:lnTo>
                  <a:pt x="812" y="0"/>
                </a:lnTo>
                <a:lnTo>
                  <a:pt x="1061" y="0"/>
                </a:lnTo>
                <a:cubicBezTo>
                  <a:pt x="1067" y="0"/>
                  <a:pt x="1072" y="0"/>
                  <a:pt x="1076" y="0"/>
                </a:cubicBezTo>
                <a:lnTo>
                  <a:pt x="1076" y="0"/>
                </a:lnTo>
                <a:lnTo>
                  <a:pt x="1325" y="0"/>
                </a:lnTo>
                <a:cubicBezTo>
                  <a:pt x="1365" y="0"/>
                  <a:pt x="1384" y="27"/>
                  <a:pt x="1384" y="80"/>
                </a:cubicBezTo>
                <a:lnTo>
                  <a:pt x="1384" y="748"/>
                </a:lnTo>
                <a:lnTo>
                  <a:pt x="1328" y="748"/>
                </a:lnTo>
                <a:lnTo>
                  <a:pt x="1328" y="80"/>
                </a:lnTo>
                <a:lnTo>
                  <a:pt x="1120" y="80"/>
                </a:lnTo>
                <a:lnTo>
                  <a:pt x="1120" y="748"/>
                </a:lnTo>
                <a:close/>
                <a:moveTo>
                  <a:pt x="812" y="123"/>
                </a:moveTo>
                <a:lnTo>
                  <a:pt x="872" y="123"/>
                </a:lnTo>
                <a:lnTo>
                  <a:pt x="872" y="748"/>
                </a:lnTo>
                <a:lnTo>
                  <a:pt x="812" y="748"/>
                </a:lnTo>
                <a:lnTo>
                  <a:pt x="812" y="123"/>
                </a:lnTo>
                <a:close/>
                <a:moveTo>
                  <a:pt x="1672" y="747"/>
                </a:moveTo>
                <a:lnTo>
                  <a:pt x="1672" y="71"/>
                </a:lnTo>
                <a:lnTo>
                  <a:pt x="1801" y="71"/>
                </a:lnTo>
                <a:lnTo>
                  <a:pt x="1801" y="0"/>
                </a:lnTo>
                <a:lnTo>
                  <a:pt x="1480" y="0"/>
                </a:lnTo>
                <a:lnTo>
                  <a:pt x="1480" y="71"/>
                </a:lnTo>
                <a:lnTo>
                  <a:pt x="1617" y="71"/>
                </a:lnTo>
                <a:lnTo>
                  <a:pt x="1617" y="747"/>
                </a:lnTo>
                <a:lnTo>
                  <a:pt x="1672" y="747"/>
                </a:lnTo>
                <a:close/>
                <a:moveTo>
                  <a:pt x="2139" y="336"/>
                </a:moveTo>
                <a:lnTo>
                  <a:pt x="1954" y="336"/>
                </a:lnTo>
                <a:lnTo>
                  <a:pt x="1954" y="411"/>
                </a:lnTo>
                <a:lnTo>
                  <a:pt x="2139" y="411"/>
                </a:lnTo>
                <a:lnTo>
                  <a:pt x="2139" y="336"/>
                </a:lnTo>
                <a:close/>
                <a:moveTo>
                  <a:pt x="1920" y="672"/>
                </a:moveTo>
                <a:lnTo>
                  <a:pt x="1920" y="71"/>
                </a:lnTo>
                <a:lnTo>
                  <a:pt x="2191" y="71"/>
                </a:lnTo>
                <a:lnTo>
                  <a:pt x="2191" y="0"/>
                </a:lnTo>
                <a:lnTo>
                  <a:pt x="1920" y="0"/>
                </a:lnTo>
                <a:cubicBezTo>
                  <a:pt x="1886" y="0"/>
                  <a:pt x="1869" y="24"/>
                  <a:pt x="1869" y="71"/>
                </a:cubicBezTo>
                <a:lnTo>
                  <a:pt x="1869" y="674"/>
                </a:lnTo>
                <a:cubicBezTo>
                  <a:pt x="1869" y="723"/>
                  <a:pt x="1886" y="747"/>
                  <a:pt x="1920" y="747"/>
                </a:cubicBezTo>
                <a:lnTo>
                  <a:pt x="2191" y="747"/>
                </a:lnTo>
                <a:lnTo>
                  <a:pt x="2191" y="672"/>
                </a:lnTo>
                <a:lnTo>
                  <a:pt x="1920" y="672"/>
                </a:lnTo>
                <a:close/>
                <a:moveTo>
                  <a:pt x="2565" y="747"/>
                </a:moveTo>
                <a:lnTo>
                  <a:pt x="2565" y="80"/>
                </a:lnTo>
                <a:cubicBezTo>
                  <a:pt x="2565" y="27"/>
                  <a:pt x="2545" y="0"/>
                  <a:pt x="2505" y="0"/>
                </a:cubicBezTo>
                <a:lnTo>
                  <a:pt x="2257" y="0"/>
                </a:lnTo>
                <a:lnTo>
                  <a:pt x="2257" y="80"/>
                </a:lnTo>
                <a:lnTo>
                  <a:pt x="2508" y="80"/>
                </a:lnTo>
                <a:lnTo>
                  <a:pt x="2508" y="747"/>
                </a:lnTo>
                <a:lnTo>
                  <a:pt x="2565" y="747"/>
                </a:lnTo>
                <a:close/>
                <a:moveTo>
                  <a:pt x="2257" y="123"/>
                </a:moveTo>
                <a:lnTo>
                  <a:pt x="2257" y="747"/>
                </a:lnTo>
                <a:lnTo>
                  <a:pt x="2316" y="747"/>
                </a:lnTo>
                <a:lnTo>
                  <a:pt x="2316" y="123"/>
                </a:lnTo>
                <a:lnTo>
                  <a:pt x="2257" y="123"/>
                </a:lnTo>
                <a:close/>
                <a:moveTo>
                  <a:pt x="2848" y="747"/>
                </a:moveTo>
                <a:lnTo>
                  <a:pt x="2848" y="71"/>
                </a:lnTo>
                <a:lnTo>
                  <a:pt x="2978" y="71"/>
                </a:lnTo>
                <a:lnTo>
                  <a:pt x="2978" y="0"/>
                </a:lnTo>
                <a:lnTo>
                  <a:pt x="2656" y="0"/>
                </a:lnTo>
                <a:lnTo>
                  <a:pt x="2656" y="71"/>
                </a:lnTo>
                <a:lnTo>
                  <a:pt x="2794" y="71"/>
                </a:lnTo>
                <a:lnTo>
                  <a:pt x="2794" y="747"/>
                </a:lnTo>
                <a:lnTo>
                  <a:pt x="2848" y="747"/>
                </a:lnTo>
                <a:close/>
                <a:moveTo>
                  <a:pt x="3205" y="672"/>
                </a:moveTo>
                <a:lnTo>
                  <a:pt x="3046" y="672"/>
                </a:lnTo>
                <a:lnTo>
                  <a:pt x="3046" y="747"/>
                </a:lnTo>
                <a:lnTo>
                  <a:pt x="3207" y="747"/>
                </a:lnTo>
                <a:cubicBezTo>
                  <a:pt x="3314" y="747"/>
                  <a:pt x="3368" y="681"/>
                  <a:pt x="3368" y="549"/>
                </a:cubicBezTo>
                <a:cubicBezTo>
                  <a:pt x="3368" y="471"/>
                  <a:pt x="3343" y="415"/>
                  <a:pt x="3293" y="383"/>
                </a:cubicBezTo>
                <a:lnTo>
                  <a:pt x="3168" y="301"/>
                </a:lnTo>
                <a:cubicBezTo>
                  <a:pt x="3121" y="270"/>
                  <a:pt x="3097" y="236"/>
                  <a:pt x="3097" y="198"/>
                </a:cubicBezTo>
                <a:cubicBezTo>
                  <a:pt x="3097" y="113"/>
                  <a:pt x="3133" y="71"/>
                  <a:pt x="3205" y="71"/>
                </a:cubicBezTo>
                <a:lnTo>
                  <a:pt x="3368" y="71"/>
                </a:lnTo>
                <a:lnTo>
                  <a:pt x="3368" y="0"/>
                </a:lnTo>
                <a:lnTo>
                  <a:pt x="3207" y="0"/>
                </a:lnTo>
                <a:cubicBezTo>
                  <a:pt x="3100" y="0"/>
                  <a:pt x="3046" y="65"/>
                  <a:pt x="3046" y="194"/>
                </a:cubicBezTo>
                <a:cubicBezTo>
                  <a:pt x="3046" y="256"/>
                  <a:pt x="3069" y="308"/>
                  <a:pt x="3116" y="350"/>
                </a:cubicBezTo>
                <a:cubicBezTo>
                  <a:pt x="3136" y="364"/>
                  <a:pt x="3179" y="393"/>
                  <a:pt x="3244" y="437"/>
                </a:cubicBezTo>
                <a:cubicBezTo>
                  <a:pt x="3290" y="468"/>
                  <a:pt x="3314" y="502"/>
                  <a:pt x="3314" y="538"/>
                </a:cubicBezTo>
                <a:cubicBezTo>
                  <a:pt x="3314" y="628"/>
                  <a:pt x="3278" y="672"/>
                  <a:pt x="3205" y="672"/>
                </a:cubicBezTo>
                <a:close/>
                <a:moveTo>
                  <a:pt x="3498" y="495"/>
                </a:moveTo>
                <a:lnTo>
                  <a:pt x="3498" y="255"/>
                </a:lnTo>
                <a:cubicBezTo>
                  <a:pt x="3498" y="233"/>
                  <a:pt x="3503" y="217"/>
                  <a:pt x="3514" y="207"/>
                </a:cubicBezTo>
                <a:cubicBezTo>
                  <a:pt x="3525" y="198"/>
                  <a:pt x="3539" y="193"/>
                  <a:pt x="3557" y="193"/>
                </a:cubicBezTo>
                <a:lnTo>
                  <a:pt x="3812" y="193"/>
                </a:lnTo>
                <a:cubicBezTo>
                  <a:pt x="3825" y="193"/>
                  <a:pt x="3835" y="194"/>
                  <a:pt x="3842" y="197"/>
                </a:cubicBezTo>
                <a:cubicBezTo>
                  <a:pt x="3864" y="207"/>
                  <a:pt x="3874" y="224"/>
                  <a:pt x="3874" y="250"/>
                </a:cubicBezTo>
                <a:lnTo>
                  <a:pt x="3874" y="496"/>
                </a:lnTo>
                <a:cubicBezTo>
                  <a:pt x="3874" y="512"/>
                  <a:pt x="3872" y="524"/>
                  <a:pt x="3867" y="532"/>
                </a:cubicBezTo>
                <a:cubicBezTo>
                  <a:pt x="3855" y="549"/>
                  <a:pt x="3839" y="557"/>
                  <a:pt x="3817" y="557"/>
                </a:cubicBezTo>
                <a:lnTo>
                  <a:pt x="3559" y="557"/>
                </a:lnTo>
                <a:cubicBezTo>
                  <a:pt x="3542" y="557"/>
                  <a:pt x="3531" y="555"/>
                  <a:pt x="3523" y="550"/>
                </a:cubicBezTo>
                <a:cubicBezTo>
                  <a:pt x="3514" y="544"/>
                  <a:pt x="3508" y="536"/>
                  <a:pt x="3504" y="528"/>
                </a:cubicBezTo>
                <a:cubicBezTo>
                  <a:pt x="3500" y="520"/>
                  <a:pt x="3498" y="509"/>
                  <a:pt x="3498" y="495"/>
                </a:cubicBezTo>
                <a:close/>
                <a:moveTo>
                  <a:pt x="3835" y="443"/>
                </a:moveTo>
                <a:lnTo>
                  <a:pt x="3537" y="443"/>
                </a:lnTo>
                <a:lnTo>
                  <a:pt x="3537" y="493"/>
                </a:lnTo>
                <a:cubicBezTo>
                  <a:pt x="3537" y="500"/>
                  <a:pt x="3539" y="505"/>
                  <a:pt x="3543" y="510"/>
                </a:cubicBezTo>
                <a:cubicBezTo>
                  <a:pt x="3547" y="514"/>
                  <a:pt x="3552" y="516"/>
                  <a:pt x="3557" y="517"/>
                </a:cubicBezTo>
                <a:cubicBezTo>
                  <a:pt x="3558" y="517"/>
                  <a:pt x="3562" y="517"/>
                  <a:pt x="3568" y="517"/>
                </a:cubicBezTo>
                <a:lnTo>
                  <a:pt x="3802" y="517"/>
                </a:lnTo>
                <a:cubicBezTo>
                  <a:pt x="3814" y="517"/>
                  <a:pt x="3821" y="516"/>
                  <a:pt x="3824" y="514"/>
                </a:cubicBezTo>
                <a:cubicBezTo>
                  <a:pt x="3831" y="509"/>
                  <a:pt x="3835" y="501"/>
                  <a:pt x="3835" y="491"/>
                </a:cubicBezTo>
                <a:lnTo>
                  <a:pt x="3835" y="443"/>
                </a:lnTo>
                <a:close/>
                <a:moveTo>
                  <a:pt x="3537" y="403"/>
                </a:moveTo>
                <a:lnTo>
                  <a:pt x="3835" y="403"/>
                </a:lnTo>
                <a:lnTo>
                  <a:pt x="3835" y="338"/>
                </a:lnTo>
                <a:lnTo>
                  <a:pt x="3537" y="338"/>
                </a:lnTo>
                <a:lnTo>
                  <a:pt x="3537" y="403"/>
                </a:lnTo>
                <a:close/>
                <a:moveTo>
                  <a:pt x="3537" y="298"/>
                </a:moveTo>
                <a:lnTo>
                  <a:pt x="3835" y="298"/>
                </a:lnTo>
                <a:lnTo>
                  <a:pt x="3835" y="257"/>
                </a:lnTo>
                <a:cubicBezTo>
                  <a:pt x="3835" y="241"/>
                  <a:pt x="3826" y="233"/>
                  <a:pt x="3807" y="233"/>
                </a:cubicBezTo>
                <a:lnTo>
                  <a:pt x="3571" y="233"/>
                </a:lnTo>
                <a:cubicBezTo>
                  <a:pt x="3548" y="233"/>
                  <a:pt x="3537" y="240"/>
                  <a:pt x="3537" y="255"/>
                </a:cubicBezTo>
                <a:lnTo>
                  <a:pt x="3537" y="298"/>
                </a:lnTo>
                <a:close/>
                <a:moveTo>
                  <a:pt x="3976" y="361"/>
                </a:moveTo>
                <a:lnTo>
                  <a:pt x="3976" y="321"/>
                </a:lnTo>
                <a:lnTo>
                  <a:pt x="4318" y="321"/>
                </a:lnTo>
                <a:lnTo>
                  <a:pt x="4318" y="298"/>
                </a:lnTo>
                <a:lnTo>
                  <a:pt x="3990" y="298"/>
                </a:lnTo>
                <a:lnTo>
                  <a:pt x="3990" y="258"/>
                </a:lnTo>
                <a:lnTo>
                  <a:pt x="4318" y="258"/>
                </a:lnTo>
                <a:cubicBezTo>
                  <a:pt x="4317" y="250"/>
                  <a:pt x="4316" y="244"/>
                  <a:pt x="4313" y="241"/>
                </a:cubicBezTo>
                <a:cubicBezTo>
                  <a:pt x="4308" y="235"/>
                  <a:pt x="4298" y="232"/>
                  <a:pt x="4283" y="232"/>
                </a:cubicBezTo>
                <a:lnTo>
                  <a:pt x="3988" y="232"/>
                </a:lnTo>
                <a:lnTo>
                  <a:pt x="3988" y="192"/>
                </a:lnTo>
                <a:lnTo>
                  <a:pt x="4295" y="192"/>
                </a:lnTo>
                <a:cubicBezTo>
                  <a:pt x="4316" y="192"/>
                  <a:pt x="4331" y="197"/>
                  <a:pt x="4342" y="207"/>
                </a:cubicBezTo>
                <a:cubicBezTo>
                  <a:pt x="4352" y="217"/>
                  <a:pt x="4358" y="229"/>
                  <a:pt x="4358" y="242"/>
                </a:cubicBezTo>
                <a:lnTo>
                  <a:pt x="4358" y="321"/>
                </a:lnTo>
                <a:lnTo>
                  <a:pt x="4373" y="321"/>
                </a:lnTo>
                <a:lnTo>
                  <a:pt x="4373" y="361"/>
                </a:lnTo>
                <a:lnTo>
                  <a:pt x="4206" y="361"/>
                </a:lnTo>
                <a:lnTo>
                  <a:pt x="4206" y="500"/>
                </a:lnTo>
                <a:cubicBezTo>
                  <a:pt x="4206" y="517"/>
                  <a:pt x="4201" y="530"/>
                  <a:pt x="4191" y="541"/>
                </a:cubicBezTo>
                <a:cubicBezTo>
                  <a:pt x="4186" y="547"/>
                  <a:pt x="4180" y="551"/>
                  <a:pt x="4174" y="553"/>
                </a:cubicBezTo>
                <a:cubicBezTo>
                  <a:pt x="4166" y="556"/>
                  <a:pt x="4157" y="557"/>
                  <a:pt x="4146" y="557"/>
                </a:cubicBezTo>
                <a:lnTo>
                  <a:pt x="4100" y="557"/>
                </a:lnTo>
                <a:lnTo>
                  <a:pt x="4100" y="518"/>
                </a:lnTo>
                <a:lnTo>
                  <a:pt x="4131" y="518"/>
                </a:lnTo>
                <a:cubicBezTo>
                  <a:pt x="4144" y="518"/>
                  <a:pt x="4152" y="516"/>
                  <a:pt x="4156" y="514"/>
                </a:cubicBezTo>
                <a:cubicBezTo>
                  <a:pt x="4163" y="509"/>
                  <a:pt x="4167" y="502"/>
                  <a:pt x="4167" y="492"/>
                </a:cubicBezTo>
                <a:lnTo>
                  <a:pt x="4167" y="361"/>
                </a:lnTo>
                <a:lnTo>
                  <a:pt x="3976" y="361"/>
                </a:lnTo>
                <a:close/>
                <a:moveTo>
                  <a:pt x="3977" y="557"/>
                </a:moveTo>
                <a:lnTo>
                  <a:pt x="3977" y="517"/>
                </a:lnTo>
                <a:cubicBezTo>
                  <a:pt x="3988" y="516"/>
                  <a:pt x="3996" y="514"/>
                  <a:pt x="4001" y="511"/>
                </a:cubicBezTo>
                <a:cubicBezTo>
                  <a:pt x="4008" y="506"/>
                  <a:pt x="4014" y="497"/>
                  <a:pt x="4018" y="483"/>
                </a:cubicBezTo>
                <a:lnTo>
                  <a:pt x="4032" y="441"/>
                </a:lnTo>
                <a:lnTo>
                  <a:pt x="4075" y="441"/>
                </a:lnTo>
                <a:lnTo>
                  <a:pt x="4067" y="465"/>
                </a:lnTo>
                <a:cubicBezTo>
                  <a:pt x="4059" y="492"/>
                  <a:pt x="4052" y="509"/>
                  <a:pt x="4047" y="517"/>
                </a:cubicBezTo>
                <a:cubicBezTo>
                  <a:pt x="4037" y="534"/>
                  <a:pt x="4024" y="545"/>
                  <a:pt x="4008" y="551"/>
                </a:cubicBezTo>
                <a:cubicBezTo>
                  <a:pt x="4001" y="554"/>
                  <a:pt x="3990" y="556"/>
                  <a:pt x="3977" y="557"/>
                </a:cubicBezTo>
                <a:close/>
                <a:moveTo>
                  <a:pt x="3981" y="422"/>
                </a:moveTo>
                <a:lnTo>
                  <a:pt x="3981" y="384"/>
                </a:lnTo>
                <a:lnTo>
                  <a:pt x="4092" y="384"/>
                </a:lnTo>
                <a:lnTo>
                  <a:pt x="4092" y="422"/>
                </a:lnTo>
                <a:lnTo>
                  <a:pt x="3981" y="422"/>
                </a:lnTo>
                <a:close/>
                <a:moveTo>
                  <a:pt x="4260" y="422"/>
                </a:moveTo>
                <a:lnTo>
                  <a:pt x="4260" y="384"/>
                </a:lnTo>
                <a:lnTo>
                  <a:pt x="4371" y="384"/>
                </a:lnTo>
                <a:lnTo>
                  <a:pt x="4371" y="422"/>
                </a:lnTo>
                <a:lnTo>
                  <a:pt x="4260" y="422"/>
                </a:lnTo>
                <a:close/>
                <a:moveTo>
                  <a:pt x="4275" y="441"/>
                </a:moveTo>
                <a:lnTo>
                  <a:pt x="4318" y="441"/>
                </a:lnTo>
                <a:lnTo>
                  <a:pt x="4330" y="476"/>
                </a:lnTo>
                <a:cubicBezTo>
                  <a:pt x="4336" y="495"/>
                  <a:pt x="4343" y="507"/>
                  <a:pt x="4351" y="512"/>
                </a:cubicBezTo>
                <a:cubicBezTo>
                  <a:pt x="4355" y="515"/>
                  <a:pt x="4363" y="517"/>
                  <a:pt x="4373" y="517"/>
                </a:cubicBezTo>
                <a:lnTo>
                  <a:pt x="4373" y="557"/>
                </a:lnTo>
                <a:cubicBezTo>
                  <a:pt x="4360" y="556"/>
                  <a:pt x="4349" y="554"/>
                  <a:pt x="4342" y="551"/>
                </a:cubicBezTo>
                <a:cubicBezTo>
                  <a:pt x="4326" y="545"/>
                  <a:pt x="4313" y="534"/>
                  <a:pt x="4303" y="518"/>
                </a:cubicBezTo>
                <a:cubicBezTo>
                  <a:pt x="4297" y="509"/>
                  <a:pt x="4291" y="492"/>
                  <a:pt x="4283" y="466"/>
                </a:cubicBezTo>
                <a:lnTo>
                  <a:pt x="4275" y="441"/>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7"/>
          <p:cNvSpPr/>
          <p:nvPr/>
        </p:nvSpPr>
        <p:spPr bwMode="auto">
          <a:xfrm>
            <a:off x="5594325" y="3717032"/>
            <a:ext cx="6611938" cy="817563"/>
          </a:xfrm>
          <a:custGeom>
            <a:avLst/>
            <a:gdLst>
              <a:gd name="T0" fmla="*/ 535 w 8674"/>
              <a:gd name="T1" fmla="*/ 0 h 1070"/>
              <a:gd name="T2" fmla="*/ 8674 w 8674"/>
              <a:gd name="T3" fmla="*/ 0 h 1070"/>
              <a:gd name="T4" fmla="*/ 8674 w 8674"/>
              <a:gd name="T5" fmla="*/ 1070 h 1070"/>
              <a:gd name="T6" fmla="*/ 535 w 8674"/>
              <a:gd name="T7" fmla="*/ 1070 h 1070"/>
              <a:gd name="T8" fmla="*/ 0 w 8674"/>
              <a:gd name="T9" fmla="*/ 535 h 1070"/>
              <a:gd name="T10" fmla="*/ 0 w 8674"/>
              <a:gd name="T11" fmla="*/ 535 h 1070"/>
              <a:gd name="T12" fmla="*/ 535 w 8674"/>
              <a:gd name="T13" fmla="*/ 0 h 1070"/>
            </a:gdLst>
            <a:ahLst/>
            <a:cxnLst>
              <a:cxn ang="0">
                <a:pos x="T0" y="T1"/>
              </a:cxn>
              <a:cxn ang="0">
                <a:pos x="T2" y="T3"/>
              </a:cxn>
              <a:cxn ang="0">
                <a:pos x="T4" y="T5"/>
              </a:cxn>
              <a:cxn ang="0">
                <a:pos x="T6" y="T7"/>
              </a:cxn>
              <a:cxn ang="0">
                <a:pos x="T8" y="T9"/>
              </a:cxn>
              <a:cxn ang="0">
                <a:pos x="T10" y="T11"/>
              </a:cxn>
              <a:cxn ang="0">
                <a:pos x="T12" y="T13"/>
              </a:cxn>
            </a:cxnLst>
            <a:rect l="0" t="0" r="r" b="b"/>
            <a:pathLst>
              <a:path w="8674" h="1070">
                <a:moveTo>
                  <a:pt x="535" y="0"/>
                </a:moveTo>
                <a:lnTo>
                  <a:pt x="8674" y="0"/>
                </a:lnTo>
                <a:lnTo>
                  <a:pt x="8674" y="1070"/>
                </a:lnTo>
                <a:lnTo>
                  <a:pt x="535" y="1070"/>
                </a:lnTo>
                <a:cubicBezTo>
                  <a:pt x="241" y="1070"/>
                  <a:pt x="0" y="829"/>
                  <a:pt x="0" y="535"/>
                </a:cubicBezTo>
                <a:lnTo>
                  <a:pt x="0" y="535"/>
                </a:lnTo>
                <a:cubicBezTo>
                  <a:pt x="0" y="241"/>
                  <a:pt x="241" y="0"/>
                  <a:pt x="535" y="0"/>
                </a:cubicBezTo>
                <a:close/>
              </a:path>
            </a:pathLst>
          </a:custGeom>
          <a:solidFill>
            <a:schemeClr val="accent1"/>
          </a:solidFill>
          <a:ln>
            <a:solidFill>
              <a:schemeClr val="bg2">
                <a:lumMod val="60000"/>
                <a:lumOff val="40000"/>
              </a:schemeClr>
            </a:solidFill>
          </a:ln>
        </p:spPr>
        <p:txBody>
          <a:bodyPr vert="horz" wrap="square" lIns="91440" tIns="45720" rIns="91440" bIns="45720" numCol="1" anchor="t" anchorCtr="0" compatLnSpc="1"/>
          <a:lstStyle/>
          <a:p>
            <a:endParaRPr lang="zh-CN" altLang="en-US"/>
          </a:p>
        </p:txBody>
      </p:sp>
      <p:sp>
        <p:nvSpPr>
          <p:cNvPr id="23" name="Freeform 8"/>
          <p:cNvSpPr/>
          <p:nvPr/>
        </p:nvSpPr>
        <p:spPr bwMode="auto">
          <a:xfrm>
            <a:off x="5594325" y="4648895"/>
            <a:ext cx="6611938" cy="817563"/>
          </a:xfrm>
          <a:custGeom>
            <a:avLst/>
            <a:gdLst>
              <a:gd name="T0" fmla="*/ 535 w 8674"/>
              <a:gd name="T1" fmla="*/ 0 h 1070"/>
              <a:gd name="T2" fmla="*/ 8674 w 8674"/>
              <a:gd name="T3" fmla="*/ 0 h 1070"/>
              <a:gd name="T4" fmla="*/ 8674 w 8674"/>
              <a:gd name="T5" fmla="*/ 1070 h 1070"/>
              <a:gd name="T6" fmla="*/ 535 w 8674"/>
              <a:gd name="T7" fmla="*/ 1070 h 1070"/>
              <a:gd name="T8" fmla="*/ 0 w 8674"/>
              <a:gd name="T9" fmla="*/ 535 h 1070"/>
              <a:gd name="T10" fmla="*/ 0 w 8674"/>
              <a:gd name="T11" fmla="*/ 535 h 1070"/>
              <a:gd name="T12" fmla="*/ 535 w 8674"/>
              <a:gd name="T13" fmla="*/ 0 h 1070"/>
            </a:gdLst>
            <a:ahLst/>
            <a:cxnLst>
              <a:cxn ang="0">
                <a:pos x="T0" y="T1"/>
              </a:cxn>
              <a:cxn ang="0">
                <a:pos x="T2" y="T3"/>
              </a:cxn>
              <a:cxn ang="0">
                <a:pos x="T4" y="T5"/>
              </a:cxn>
              <a:cxn ang="0">
                <a:pos x="T6" y="T7"/>
              </a:cxn>
              <a:cxn ang="0">
                <a:pos x="T8" y="T9"/>
              </a:cxn>
              <a:cxn ang="0">
                <a:pos x="T10" y="T11"/>
              </a:cxn>
              <a:cxn ang="0">
                <a:pos x="T12" y="T13"/>
              </a:cxn>
            </a:cxnLst>
            <a:rect l="0" t="0" r="r" b="b"/>
            <a:pathLst>
              <a:path w="8674" h="1070">
                <a:moveTo>
                  <a:pt x="535" y="0"/>
                </a:moveTo>
                <a:lnTo>
                  <a:pt x="8674" y="0"/>
                </a:lnTo>
                <a:lnTo>
                  <a:pt x="8674" y="1070"/>
                </a:lnTo>
                <a:lnTo>
                  <a:pt x="535" y="1070"/>
                </a:lnTo>
                <a:cubicBezTo>
                  <a:pt x="241" y="1070"/>
                  <a:pt x="0" y="829"/>
                  <a:pt x="0" y="535"/>
                </a:cubicBezTo>
                <a:lnTo>
                  <a:pt x="0" y="535"/>
                </a:lnTo>
                <a:cubicBezTo>
                  <a:pt x="0" y="241"/>
                  <a:pt x="241" y="0"/>
                  <a:pt x="535" y="0"/>
                </a:cubicBezTo>
                <a:close/>
              </a:path>
            </a:pathLst>
          </a:custGeom>
          <a:solidFill>
            <a:schemeClr val="accent1"/>
          </a:solidFill>
          <a:ln>
            <a:solidFill>
              <a:schemeClr val="bg2">
                <a:lumMod val="60000"/>
                <a:lumOff val="40000"/>
              </a:schemeClr>
            </a:solidFill>
          </a:ln>
        </p:spPr>
        <p:txBody>
          <a:bodyPr vert="horz" wrap="square" lIns="91440" tIns="45720" rIns="91440" bIns="45720" numCol="1" anchor="t" anchorCtr="0" compatLnSpc="1"/>
          <a:lstStyle/>
          <a:p>
            <a:endParaRPr lang="zh-CN" altLang="en-US"/>
          </a:p>
        </p:txBody>
      </p:sp>
      <p:sp>
        <p:nvSpPr>
          <p:cNvPr id="26" name="Oval 13"/>
          <p:cNvSpPr>
            <a:spLocks noChangeArrowheads="1"/>
          </p:cNvSpPr>
          <p:nvPr/>
        </p:nvSpPr>
        <p:spPr bwMode="auto">
          <a:xfrm>
            <a:off x="5735613" y="3831332"/>
            <a:ext cx="592138" cy="593725"/>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9" name="Oval 15"/>
          <p:cNvSpPr>
            <a:spLocks noChangeArrowheads="1"/>
          </p:cNvSpPr>
          <p:nvPr/>
        </p:nvSpPr>
        <p:spPr bwMode="auto">
          <a:xfrm>
            <a:off x="5735613" y="4772720"/>
            <a:ext cx="592138" cy="593725"/>
          </a:xfrm>
          <a:prstGeom prst="ellipse">
            <a:avLst/>
          </a:prstGeom>
          <a:solidFill>
            <a:schemeClr val="tx1"/>
          </a:solidFill>
          <a:ln>
            <a:noFill/>
          </a:ln>
        </p:spPr>
        <p:txBody>
          <a:bodyPr vert="horz" wrap="square" lIns="91440" tIns="45720" rIns="91440" bIns="45720" numCol="1" anchor="t" anchorCtr="0" compatLnSpc="1"/>
          <a:lstStyle/>
          <a:p>
            <a:endParaRPr lang="zh-CN" altLang="en-US" dirty="0"/>
          </a:p>
        </p:txBody>
      </p:sp>
      <p:sp>
        <p:nvSpPr>
          <p:cNvPr id="36" name="TextBox 61"/>
          <p:cNvSpPr txBox="1"/>
          <p:nvPr/>
        </p:nvSpPr>
        <p:spPr>
          <a:xfrm>
            <a:off x="6357459" y="3831332"/>
            <a:ext cx="4963703" cy="584775"/>
          </a:xfrm>
          <a:prstGeom prst="rect">
            <a:avLst/>
          </a:prstGeom>
          <a:noFill/>
        </p:spPr>
        <p:txBody>
          <a:bodyPr wrap="square" rtlCol="0">
            <a:spAutoFit/>
          </a:bodyPr>
          <a:lstStyle>
            <a:defPPr>
              <a:defRPr lang="zh-CN"/>
            </a:defPPr>
            <a:lvl1pPr>
              <a:defRPr sz="3200" b="0">
                <a:solidFill>
                  <a:schemeClr val="tx2"/>
                </a:solidFill>
                <a:latin typeface="+mn-ea"/>
                <a:ea typeface="+mn-ea"/>
              </a:defRPr>
            </a:lvl1pPr>
          </a:lstStyle>
          <a:p>
            <a:r>
              <a:rPr lang="zh-CN" altLang="en-US" dirty="0" smtClean="0"/>
              <a:t>睦和村乡村振兴发展现状</a:t>
            </a:r>
            <a:endParaRPr lang="en-US" altLang="zh-CN" dirty="0"/>
          </a:p>
        </p:txBody>
      </p:sp>
      <p:sp>
        <p:nvSpPr>
          <p:cNvPr id="37" name="TextBox 61"/>
          <p:cNvSpPr txBox="1"/>
          <p:nvPr/>
        </p:nvSpPr>
        <p:spPr>
          <a:xfrm>
            <a:off x="6349786" y="4735715"/>
            <a:ext cx="4963703" cy="584775"/>
          </a:xfrm>
          <a:prstGeom prst="rect">
            <a:avLst/>
          </a:prstGeom>
          <a:noFill/>
        </p:spPr>
        <p:txBody>
          <a:bodyPr wrap="square" rtlCol="0">
            <a:spAutoFit/>
          </a:bodyPr>
          <a:lstStyle>
            <a:defPPr>
              <a:defRPr lang="zh-CN"/>
            </a:defPPr>
            <a:lvl1pPr>
              <a:defRPr sz="3200" b="0">
                <a:solidFill>
                  <a:schemeClr val="tx2"/>
                </a:solidFill>
                <a:latin typeface="+mn-ea"/>
                <a:ea typeface="+mn-ea"/>
              </a:defRPr>
            </a:lvl1pPr>
          </a:lstStyle>
          <a:p>
            <a:r>
              <a:rPr lang="zh-CN" altLang="en-US" dirty="0" smtClean="0"/>
              <a:t>今后的努力方向</a:t>
            </a:r>
            <a:endParaRPr lang="en-US" altLang="zh-CN" dirty="0"/>
          </a:p>
        </p:txBody>
      </p:sp>
      <p:sp>
        <p:nvSpPr>
          <p:cNvPr id="39" name="Freeform 20"/>
          <p:cNvSpPr/>
          <p:nvPr/>
        </p:nvSpPr>
        <p:spPr bwMode="auto">
          <a:xfrm>
            <a:off x="5888038" y="3926954"/>
            <a:ext cx="284163" cy="438150"/>
          </a:xfrm>
          <a:custGeom>
            <a:avLst/>
            <a:gdLst>
              <a:gd name="T0" fmla="*/ 0 w 374"/>
              <a:gd name="T1" fmla="*/ 290 h 573"/>
              <a:gd name="T2" fmla="*/ 56 w 374"/>
              <a:gd name="T3" fmla="*/ 370 h 573"/>
              <a:gd name="T4" fmla="*/ 255 w 374"/>
              <a:gd name="T5" fmla="*/ 370 h 573"/>
              <a:gd name="T6" fmla="*/ 255 w 374"/>
              <a:gd name="T7" fmla="*/ 573 h 573"/>
              <a:gd name="T8" fmla="*/ 315 w 374"/>
              <a:gd name="T9" fmla="*/ 573 h 573"/>
              <a:gd name="T10" fmla="*/ 315 w 374"/>
              <a:gd name="T11" fmla="*/ 370 h 573"/>
              <a:gd name="T12" fmla="*/ 374 w 374"/>
              <a:gd name="T13" fmla="*/ 370 h 573"/>
              <a:gd name="T14" fmla="*/ 374 w 374"/>
              <a:gd name="T15" fmla="*/ 313 h 573"/>
              <a:gd name="T16" fmla="*/ 315 w 374"/>
              <a:gd name="T17" fmla="*/ 313 h 573"/>
              <a:gd name="T18" fmla="*/ 315 w 374"/>
              <a:gd name="T19" fmla="*/ 0 h 573"/>
              <a:gd name="T20" fmla="*/ 255 w 374"/>
              <a:gd name="T21" fmla="*/ 0 h 573"/>
              <a:gd name="T22" fmla="*/ 255 w 374"/>
              <a:gd name="T23" fmla="*/ 313 h 573"/>
              <a:gd name="T24" fmla="*/ 54 w 374"/>
              <a:gd name="T25" fmla="*/ 313 h 573"/>
              <a:gd name="T26" fmla="*/ 209 w 374"/>
              <a:gd name="T27" fmla="*/ 0 h 573"/>
              <a:gd name="T28" fmla="*/ 146 w 374"/>
              <a:gd name="T29" fmla="*/ 0 h 573"/>
              <a:gd name="T30" fmla="*/ 0 w 374"/>
              <a:gd name="T31" fmla="*/ 29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573">
                <a:moveTo>
                  <a:pt x="0" y="290"/>
                </a:moveTo>
                <a:cubicBezTo>
                  <a:pt x="0" y="343"/>
                  <a:pt x="18" y="370"/>
                  <a:pt x="56" y="370"/>
                </a:cubicBezTo>
                <a:lnTo>
                  <a:pt x="255" y="370"/>
                </a:lnTo>
                <a:lnTo>
                  <a:pt x="255" y="573"/>
                </a:lnTo>
                <a:lnTo>
                  <a:pt x="315" y="573"/>
                </a:lnTo>
                <a:lnTo>
                  <a:pt x="315" y="370"/>
                </a:lnTo>
                <a:lnTo>
                  <a:pt x="374" y="370"/>
                </a:lnTo>
                <a:lnTo>
                  <a:pt x="374" y="313"/>
                </a:lnTo>
                <a:lnTo>
                  <a:pt x="315" y="313"/>
                </a:lnTo>
                <a:lnTo>
                  <a:pt x="315" y="0"/>
                </a:lnTo>
                <a:lnTo>
                  <a:pt x="255" y="0"/>
                </a:lnTo>
                <a:lnTo>
                  <a:pt x="255" y="313"/>
                </a:lnTo>
                <a:lnTo>
                  <a:pt x="54" y="313"/>
                </a:lnTo>
                <a:lnTo>
                  <a:pt x="209" y="0"/>
                </a:lnTo>
                <a:lnTo>
                  <a:pt x="146" y="0"/>
                </a:lnTo>
                <a:lnTo>
                  <a:pt x="0" y="29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Freeform 22"/>
          <p:cNvSpPr/>
          <p:nvPr/>
        </p:nvSpPr>
        <p:spPr bwMode="auto">
          <a:xfrm>
            <a:off x="5894388" y="4863058"/>
            <a:ext cx="260350" cy="438150"/>
          </a:xfrm>
          <a:custGeom>
            <a:avLst/>
            <a:gdLst>
              <a:gd name="T0" fmla="*/ 0 w 341"/>
              <a:gd name="T1" fmla="*/ 298 h 573"/>
              <a:gd name="T2" fmla="*/ 240 w 341"/>
              <a:gd name="T3" fmla="*/ 298 h 573"/>
              <a:gd name="T4" fmla="*/ 273 w 341"/>
              <a:gd name="T5" fmla="*/ 304 h 573"/>
              <a:gd name="T6" fmla="*/ 281 w 341"/>
              <a:gd name="T7" fmla="*/ 335 h 573"/>
              <a:gd name="T8" fmla="*/ 281 w 341"/>
              <a:gd name="T9" fmla="*/ 480 h 573"/>
              <a:gd name="T10" fmla="*/ 245 w 341"/>
              <a:gd name="T11" fmla="*/ 516 h 573"/>
              <a:gd name="T12" fmla="*/ 0 w 341"/>
              <a:gd name="T13" fmla="*/ 516 h 573"/>
              <a:gd name="T14" fmla="*/ 0 w 341"/>
              <a:gd name="T15" fmla="*/ 573 h 573"/>
              <a:gd name="T16" fmla="*/ 282 w 341"/>
              <a:gd name="T17" fmla="*/ 573 h 573"/>
              <a:gd name="T18" fmla="*/ 341 w 341"/>
              <a:gd name="T19" fmla="*/ 526 h 573"/>
              <a:gd name="T20" fmla="*/ 341 w 341"/>
              <a:gd name="T21" fmla="*/ 289 h 573"/>
              <a:gd name="T22" fmla="*/ 288 w 341"/>
              <a:gd name="T23" fmla="*/ 238 h 573"/>
              <a:gd name="T24" fmla="*/ 54 w 341"/>
              <a:gd name="T25" fmla="*/ 238 h 573"/>
              <a:gd name="T26" fmla="*/ 54 w 341"/>
              <a:gd name="T27" fmla="*/ 54 h 573"/>
              <a:gd name="T28" fmla="*/ 341 w 341"/>
              <a:gd name="T29" fmla="*/ 54 h 573"/>
              <a:gd name="T30" fmla="*/ 341 w 341"/>
              <a:gd name="T31" fmla="*/ 0 h 573"/>
              <a:gd name="T32" fmla="*/ 0 w 341"/>
              <a:gd name="T33" fmla="*/ 0 h 573"/>
              <a:gd name="T34" fmla="*/ 0 w 341"/>
              <a:gd name="T35" fmla="*/ 298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1" h="573">
                <a:moveTo>
                  <a:pt x="0" y="298"/>
                </a:moveTo>
                <a:lnTo>
                  <a:pt x="240" y="298"/>
                </a:lnTo>
                <a:cubicBezTo>
                  <a:pt x="256" y="296"/>
                  <a:pt x="267" y="298"/>
                  <a:pt x="273" y="304"/>
                </a:cubicBezTo>
                <a:cubicBezTo>
                  <a:pt x="280" y="311"/>
                  <a:pt x="282" y="321"/>
                  <a:pt x="281" y="335"/>
                </a:cubicBezTo>
                <a:lnTo>
                  <a:pt x="281" y="480"/>
                </a:lnTo>
                <a:cubicBezTo>
                  <a:pt x="281" y="507"/>
                  <a:pt x="269" y="519"/>
                  <a:pt x="245" y="516"/>
                </a:cubicBezTo>
                <a:lnTo>
                  <a:pt x="0" y="516"/>
                </a:lnTo>
                <a:lnTo>
                  <a:pt x="0" y="573"/>
                </a:lnTo>
                <a:lnTo>
                  <a:pt x="282" y="573"/>
                </a:lnTo>
                <a:cubicBezTo>
                  <a:pt x="321" y="573"/>
                  <a:pt x="341" y="557"/>
                  <a:pt x="341" y="526"/>
                </a:cubicBezTo>
                <a:lnTo>
                  <a:pt x="341" y="289"/>
                </a:lnTo>
                <a:cubicBezTo>
                  <a:pt x="334" y="260"/>
                  <a:pt x="316" y="243"/>
                  <a:pt x="288" y="238"/>
                </a:cubicBezTo>
                <a:lnTo>
                  <a:pt x="54" y="238"/>
                </a:lnTo>
                <a:lnTo>
                  <a:pt x="54" y="54"/>
                </a:lnTo>
                <a:lnTo>
                  <a:pt x="341" y="54"/>
                </a:lnTo>
                <a:lnTo>
                  <a:pt x="341" y="0"/>
                </a:lnTo>
                <a:lnTo>
                  <a:pt x="0" y="0"/>
                </a:lnTo>
                <a:lnTo>
                  <a:pt x="0" y="29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ustDataLst>
      <p:tags r:id="rId1"/>
    </p:custDataLst>
  </p:cSld>
  <p:clrMapOvr>
    <a:masterClrMapping/>
  </p:clrMapOvr>
  <p:transition spd="slow" advTm="5318">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9"/>
          <p:cNvSpPr/>
          <p:nvPr/>
        </p:nvSpPr>
        <p:spPr bwMode="auto">
          <a:xfrm>
            <a:off x="0" y="1388517"/>
            <a:ext cx="3403600" cy="3941762"/>
          </a:xfrm>
          <a:custGeom>
            <a:avLst/>
            <a:gdLst>
              <a:gd name="T0" fmla="*/ 0 w 4464"/>
              <a:gd name="T1" fmla="*/ 0 h 5141"/>
              <a:gd name="T2" fmla="*/ 3837 w 4464"/>
              <a:gd name="T3" fmla="*/ 0 h 5141"/>
              <a:gd name="T4" fmla="*/ 4464 w 4464"/>
              <a:gd name="T5" fmla="*/ 2570 h 5141"/>
              <a:gd name="T6" fmla="*/ 3837 w 4464"/>
              <a:gd name="T7" fmla="*/ 5141 h 5141"/>
              <a:gd name="T8" fmla="*/ 0 w 4464"/>
              <a:gd name="T9" fmla="*/ 5141 h 5141"/>
              <a:gd name="T10" fmla="*/ 0 w 4464"/>
              <a:gd name="T11" fmla="*/ 0 h 5141"/>
            </a:gdLst>
            <a:ahLst/>
            <a:cxnLst>
              <a:cxn ang="0">
                <a:pos x="T0" y="T1"/>
              </a:cxn>
              <a:cxn ang="0">
                <a:pos x="T2" y="T3"/>
              </a:cxn>
              <a:cxn ang="0">
                <a:pos x="T4" y="T5"/>
              </a:cxn>
              <a:cxn ang="0">
                <a:pos x="T6" y="T7"/>
              </a:cxn>
              <a:cxn ang="0">
                <a:pos x="T8" y="T9"/>
              </a:cxn>
              <a:cxn ang="0">
                <a:pos x="T10" y="T11"/>
              </a:cxn>
            </a:cxnLst>
            <a:rect l="0" t="0" r="r" b="b"/>
            <a:pathLst>
              <a:path w="4464" h="5141">
                <a:moveTo>
                  <a:pt x="0" y="0"/>
                </a:moveTo>
                <a:lnTo>
                  <a:pt x="3837" y="0"/>
                </a:lnTo>
                <a:lnTo>
                  <a:pt x="4464" y="2570"/>
                </a:lnTo>
                <a:lnTo>
                  <a:pt x="3837" y="5141"/>
                </a:lnTo>
                <a:lnTo>
                  <a:pt x="0" y="5141"/>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24" name="Freeform 20"/>
          <p:cNvSpPr/>
          <p:nvPr/>
        </p:nvSpPr>
        <p:spPr bwMode="auto">
          <a:xfrm>
            <a:off x="3051175" y="1388517"/>
            <a:ext cx="9145588" cy="3941762"/>
          </a:xfrm>
          <a:custGeom>
            <a:avLst/>
            <a:gdLst>
              <a:gd name="T0" fmla="*/ 0 w 11997"/>
              <a:gd name="T1" fmla="*/ 0 h 5141"/>
              <a:gd name="T2" fmla="*/ 11997 w 11997"/>
              <a:gd name="T3" fmla="*/ 0 h 5141"/>
              <a:gd name="T4" fmla="*/ 11997 w 11997"/>
              <a:gd name="T5" fmla="*/ 5141 h 5141"/>
              <a:gd name="T6" fmla="*/ 0 w 11997"/>
              <a:gd name="T7" fmla="*/ 5141 h 5141"/>
              <a:gd name="T8" fmla="*/ 627 w 11997"/>
              <a:gd name="T9" fmla="*/ 2570 h 5141"/>
              <a:gd name="T10" fmla="*/ 0 w 11997"/>
              <a:gd name="T11" fmla="*/ 0 h 5141"/>
            </a:gdLst>
            <a:ahLst/>
            <a:cxnLst>
              <a:cxn ang="0">
                <a:pos x="T0" y="T1"/>
              </a:cxn>
              <a:cxn ang="0">
                <a:pos x="T2" y="T3"/>
              </a:cxn>
              <a:cxn ang="0">
                <a:pos x="T4" y="T5"/>
              </a:cxn>
              <a:cxn ang="0">
                <a:pos x="T6" y="T7"/>
              </a:cxn>
              <a:cxn ang="0">
                <a:pos x="T8" y="T9"/>
              </a:cxn>
              <a:cxn ang="0">
                <a:pos x="T10" y="T11"/>
              </a:cxn>
            </a:cxnLst>
            <a:rect l="0" t="0" r="r" b="b"/>
            <a:pathLst>
              <a:path w="11997" h="5141">
                <a:moveTo>
                  <a:pt x="0" y="0"/>
                </a:moveTo>
                <a:lnTo>
                  <a:pt x="11997" y="0"/>
                </a:lnTo>
                <a:lnTo>
                  <a:pt x="11997" y="5141"/>
                </a:lnTo>
                <a:lnTo>
                  <a:pt x="0" y="5141"/>
                </a:lnTo>
                <a:lnTo>
                  <a:pt x="627" y="2570"/>
                </a:lnTo>
                <a:lnTo>
                  <a:pt x="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9" name="矩形 38"/>
          <p:cNvSpPr/>
          <p:nvPr/>
        </p:nvSpPr>
        <p:spPr>
          <a:xfrm>
            <a:off x="3913242" y="2273967"/>
            <a:ext cx="7225699" cy="1354217"/>
          </a:xfrm>
          <a:prstGeom prst="rect">
            <a:avLst/>
          </a:prstGeom>
          <a:noFill/>
          <a:ln>
            <a:noFill/>
          </a:ln>
        </p:spPr>
        <p:txBody>
          <a:bodyPr vert="horz" wrap="square" lIns="0" tIns="0" rIns="0" bIns="0" numCol="1" anchor="t" anchorCtr="0" compatLnSpc="1">
            <a:spAutoFit/>
          </a:bodyPr>
          <a:lstStyle/>
          <a:p>
            <a:r>
              <a:rPr lang="zh-CN" altLang="en-US" sz="8800" b="1" dirty="0" smtClean="0">
                <a:solidFill>
                  <a:schemeClr val="accent1"/>
                </a:solidFill>
                <a:latin typeface="+mj-ea"/>
                <a:ea typeface="+mj-ea"/>
              </a:rPr>
              <a:t>睦和村概</a:t>
            </a:r>
            <a:r>
              <a:rPr lang="zh-CN" altLang="en-US" sz="8800" b="1" dirty="0">
                <a:solidFill>
                  <a:schemeClr val="accent1"/>
                </a:solidFill>
                <a:latin typeface="+mj-ea"/>
                <a:ea typeface="+mj-ea"/>
              </a:rPr>
              <a:t>况</a:t>
            </a:r>
            <a:endParaRPr lang="en-US" altLang="zh-CN" sz="8800" b="1" dirty="0">
              <a:solidFill>
                <a:schemeClr val="accent1"/>
              </a:solidFill>
              <a:latin typeface="+mj-ea"/>
              <a:ea typeface="+mj-ea"/>
            </a:endParaRPr>
          </a:p>
        </p:txBody>
      </p:sp>
      <p:grpSp>
        <p:nvGrpSpPr>
          <p:cNvPr id="2" name="组合 1"/>
          <p:cNvGrpSpPr/>
          <p:nvPr/>
        </p:nvGrpSpPr>
        <p:grpSpPr>
          <a:xfrm>
            <a:off x="746125" y="2349800"/>
            <a:ext cx="1968500" cy="1989631"/>
            <a:chOff x="746125" y="2349800"/>
            <a:chExt cx="1968500" cy="1989631"/>
          </a:xfrm>
        </p:grpSpPr>
        <p:sp>
          <p:nvSpPr>
            <p:cNvPr id="25" name="矩形: 圆角 24"/>
            <p:cNvSpPr/>
            <p:nvPr/>
          </p:nvSpPr>
          <p:spPr bwMode="auto">
            <a:xfrm>
              <a:off x="746125" y="2428081"/>
              <a:ext cx="1968500" cy="1911350"/>
            </a:xfrm>
            <a:prstGeom prst="roundRect">
              <a:avLst>
                <a:gd name="adj" fmla="val 9108"/>
              </a:avLst>
            </a:prstGeom>
            <a:noFill/>
            <a:ln w="762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文本框 2"/>
            <p:cNvSpPr txBox="1"/>
            <p:nvPr/>
          </p:nvSpPr>
          <p:spPr>
            <a:xfrm>
              <a:off x="867852" y="2349800"/>
              <a:ext cx="1742785" cy="1862048"/>
            </a:xfrm>
            <a:prstGeom prst="rect">
              <a:avLst/>
            </a:prstGeom>
            <a:noFill/>
          </p:spPr>
          <p:txBody>
            <a:bodyPr wrap="none" rtlCol="0">
              <a:spAutoFit/>
            </a:bodyPr>
            <a:lstStyle/>
            <a:p>
              <a:r>
                <a:rPr lang="en-US" altLang="zh-CN" sz="11500" dirty="0">
                  <a:solidFill>
                    <a:schemeClr val="accent1"/>
                  </a:solidFill>
                  <a:latin typeface="Lifeline JL" panose="00000400000000000000" pitchFamily="2" charset="0"/>
                </a:rPr>
                <a:t>0 1</a:t>
              </a:r>
              <a:endParaRPr lang="zh-CN" altLang="en-US" sz="11500" dirty="0">
                <a:solidFill>
                  <a:schemeClr val="accent1"/>
                </a:solidFill>
                <a:latin typeface="Lifeline JL" panose="00000400000000000000" pitchFamily="2" charset="0"/>
              </a:endParaRPr>
            </a:p>
          </p:txBody>
        </p:sp>
      </p:grpSp>
    </p:spTree>
  </p:cSld>
  <p:clrMapOvr>
    <a:masterClrMapping/>
  </p:clrMapOvr>
  <p:transition spd="slow" advTm="5071">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a:solidFill>
                  <a:schemeClr val="tx2"/>
                </a:solidFill>
              </a:rPr>
              <a:t>1.1  </a:t>
            </a:r>
            <a:r>
              <a:rPr lang="zh-CN" altLang="en-US" dirty="0" smtClean="0">
                <a:solidFill>
                  <a:schemeClr val="tx2"/>
                </a:solidFill>
              </a:rPr>
              <a:t>村情概</a:t>
            </a:r>
            <a:r>
              <a:rPr lang="zh-CN" altLang="en-US" dirty="0">
                <a:solidFill>
                  <a:schemeClr val="tx2"/>
                </a:solidFill>
              </a:rPr>
              <a:t>况</a:t>
            </a:r>
            <a:endParaRPr lang="zh-CN" altLang="en-US" dirty="0">
              <a:solidFill>
                <a:schemeClr val="tx2"/>
              </a:solidFill>
            </a:endParaRPr>
          </a:p>
        </p:txBody>
      </p:sp>
      <p:grpSp>
        <p:nvGrpSpPr>
          <p:cNvPr id="2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7" name="矩形 6"/>
          <p:cNvSpPr/>
          <p:nvPr/>
        </p:nvSpPr>
        <p:spPr>
          <a:xfrm>
            <a:off x="7974419" y="1484784"/>
            <a:ext cx="3359888" cy="4662815"/>
          </a:xfrm>
          <a:prstGeom prst="rect">
            <a:avLst/>
          </a:prstGeom>
          <a:noFill/>
        </p:spPr>
        <p:txBody>
          <a:bodyPr wrap="square" rtlCol="0">
            <a:spAutoFit/>
          </a:bodyPr>
          <a:lstStyle/>
          <a:p>
            <a:pPr algn="just">
              <a:lnSpc>
                <a:spcPct val="150000"/>
              </a:lnSpc>
            </a:pPr>
            <a:r>
              <a:rPr lang="zh-CN" altLang="en-US" dirty="0" smtClean="0">
                <a:solidFill>
                  <a:schemeClr val="tx2"/>
                </a:solidFill>
                <a:latin typeface="+mj-ea"/>
                <a:ea typeface="+mj-ea"/>
                <a:sym typeface="Arial" panose="020B0604020202020204" pitchFamily="34" charset="0"/>
              </a:rPr>
              <a:t>睦和村位于重庆市涪陵区南沱镇，距涪陵城</a:t>
            </a:r>
            <a:r>
              <a:rPr lang="en-US" altLang="zh-CN" dirty="0" smtClean="0">
                <a:solidFill>
                  <a:schemeClr val="tx2"/>
                </a:solidFill>
                <a:latin typeface="+mj-ea"/>
                <a:ea typeface="+mj-ea"/>
                <a:sym typeface="Arial" panose="020B0604020202020204" pitchFamily="34" charset="0"/>
              </a:rPr>
              <a:t>28</a:t>
            </a:r>
            <a:r>
              <a:rPr lang="zh-CN" altLang="en-US" dirty="0" smtClean="0">
                <a:solidFill>
                  <a:schemeClr val="tx2"/>
                </a:solidFill>
                <a:latin typeface="+mj-ea"/>
                <a:ea typeface="+mj-ea"/>
                <a:sym typeface="Arial" panose="020B0604020202020204" pitchFamily="34" charset="0"/>
              </a:rPr>
              <a:t>公里，距南沱镇</a:t>
            </a:r>
            <a:r>
              <a:rPr lang="en-US" altLang="zh-CN" dirty="0" smtClean="0">
                <a:solidFill>
                  <a:schemeClr val="tx2"/>
                </a:solidFill>
                <a:latin typeface="+mj-ea"/>
                <a:ea typeface="+mj-ea"/>
                <a:sym typeface="Arial" panose="020B0604020202020204" pitchFamily="34" charset="0"/>
              </a:rPr>
              <a:t>9.5</a:t>
            </a:r>
            <a:r>
              <a:rPr lang="zh-CN" altLang="en-US" dirty="0" smtClean="0">
                <a:solidFill>
                  <a:schemeClr val="tx2"/>
                </a:solidFill>
                <a:latin typeface="+mj-ea"/>
                <a:ea typeface="+mj-ea"/>
                <a:sym typeface="Arial" panose="020B0604020202020204" pitchFamily="34" charset="0"/>
              </a:rPr>
              <a:t>公里，幅员面积</a:t>
            </a:r>
            <a:r>
              <a:rPr lang="en-US" altLang="zh-CN" dirty="0" smtClean="0">
                <a:solidFill>
                  <a:schemeClr val="tx2"/>
                </a:solidFill>
                <a:latin typeface="+mj-ea"/>
                <a:ea typeface="+mj-ea"/>
                <a:sym typeface="Arial" panose="020B0604020202020204" pitchFamily="34" charset="0"/>
              </a:rPr>
              <a:t>10.5</a:t>
            </a:r>
            <a:r>
              <a:rPr lang="zh-CN" altLang="en-US" dirty="0" smtClean="0">
                <a:solidFill>
                  <a:schemeClr val="tx2"/>
                </a:solidFill>
                <a:latin typeface="+mj-ea"/>
                <a:ea typeface="+mj-ea"/>
                <a:sym typeface="Arial" panose="020B0604020202020204" pitchFamily="34" charset="0"/>
              </a:rPr>
              <a:t>平方公里，辖</a:t>
            </a:r>
            <a:r>
              <a:rPr lang="en-US" altLang="zh-CN" dirty="0" smtClean="0">
                <a:solidFill>
                  <a:schemeClr val="tx2"/>
                </a:solidFill>
                <a:latin typeface="+mj-ea"/>
                <a:ea typeface="+mj-ea"/>
                <a:sym typeface="Arial" panose="020B0604020202020204" pitchFamily="34" charset="0"/>
              </a:rPr>
              <a:t>4</a:t>
            </a:r>
            <a:r>
              <a:rPr lang="zh-CN" altLang="en-US" dirty="0" smtClean="0">
                <a:solidFill>
                  <a:schemeClr val="tx2"/>
                </a:solidFill>
                <a:latin typeface="+mj-ea"/>
                <a:ea typeface="+mj-ea"/>
                <a:sym typeface="Arial" panose="020B0604020202020204" pitchFamily="34" charset="0"/>
              </a:rPr>
              <a:t>个村民小组，有农户</a:t>
            </a:r>
            <a:r>
              <a:rPr lang="en-US" altLang="zh-CN" dirty="0" smtClean="0">
                <a:solidFill>
                  <a:schemeClr val="tx2"/>
                </a:solidFill>
                <a:latin typeface="+mj-ea"/>
                <a:ea typeface="+mj-ea"/>
                <a:sym typeface="Arial" panose="020B0604020202020204" pitchFamily="34" charset="0"/>
              </a:rPr>
              <a:t>723</a:t>
            </a:r>
            <a:r>
              <a:rPr lang="zh-CN" altLang="en-US" dirty="0" smtClean="0">
                <a:solidFill>
                  <a:schemeClr val="tx2"/>
                </a:solidFill>
                <a:latin typeface="+mj-ea"/>
                <a:ea typeface="+mj-ea"/>
                <a:sym typeface="Arial" panose="020B0604020202020204" pitchFamily="34" charset="0"/>
              </a:rPr>
              <a:t>户，人口</a:t>
            </a:r>
            <a:r>
              <a:rPr lang="en-US" altLang="zh-CN" dirty="0" smtClean="0">
                <a:solidFill>
                  <a:schemeClr val="tx2"/>
                </a:solidFill>
                <a:latin typeface="+mj-ea"/>
                <a:ea typeface="+mj-ea"/>
                <a:sym typeface="Arial" panose="020B0604020202020204" pitchFamily="34" charset="0"/>
              </a:rPr>
              <a:t>2208</a:t>
            </a:r>
            <a:r>
              <a:rPr lang="zh-CN" altLang="en-US" dirty="0" smtClean="0">
                <a:solidFill>
                  <a:schemeClr val="tx2"/>
                </a:solidFill>
                <a:latin typeface="+mj-ea"/>
                <a:ea typeface="+mj-ea"/>
                <a:sym typeface="Arial" panose="020B0604020202020204" pitchFamily="34" charset="0"/>
              </a:rPr>
              <a:t>人</a:t>
            </a:r>
            <a:r>
              <a:rPr lang="en-US" altLang="zh-CN" dirty="0" smtClean="0">
                <a:solidFill>
                  <a:schemeClr val="tx2"/>
                </a:solidFill>
                <a:latin typeface="+mj-ea"/>
                <a:ea typeface="+mj-ea"/>
                <a:sym typeface="Arial" panose="020B0604020202020204" pitchFamily="34" charset="0"/>
              </a:rPr>
              <a:t>,</a:t>
            </a:r>
            <a:r>
              <a:rPr lang="zh-CN" altLang="en-US" dirty="0" smtClean="0">
                <a:solidFill>
                  <a:schemeClr val="tx2"/>
                </a:solidFill>
                <a:latin typeface="+mj-ea"/>
                <a:ea typeface="+mj-ea"/>
                <a:sym typeface="Arial" panose="020B0604020202020204" pitchFamily="34" charset="0"/>
              </a:rPr>
              <a:t>全村果园面积</a:t>
            </a:r>
            <a:r>
              <a:rPr lang="en-US" altLang="zh-CN" dirty="0" smtClean="0">
                <a:solidFill>
                  <a:schemeClr val="tx2"/>
                </a:solidFill>
                <a:latin typeface="+mj-ea"/>
                <a:ea typeface="+mj-ea"/>
                <a:sym typeface="Arial" panose="020B0604020202020204" pitchFamily="34" charset="0"/>
              </a:rPr>
              <a:t>2600</a:t>
            </a:r>
            <a:r>
              <a:rPr lang="zh-CN" altLang="en-US" dirty="0" smtClean="0">
                <a:solidFill>
                  <a:schemeClr val="tx2"/>
                </a:solidFill>
                <a:latin typeface="+mj-ea"/>
                <a:ea typeface="+mj-ea"/>
                <a:sym typeface="Arial" panose="020B0604020202020204" pitchFamily="34" charset="0"/>
              </a:rPr>
              <a:t>亩。村党支部共有党员</a:t>
            </a:r>
            <a:r>
              <a:rPr lang="en-US" altLang="zh-CN" dirty="0" smtClean="0">
                <a:solidFill>
                  <a:schemeClr val="tx2"/>
                </a:solidFill>
                <a:latin typeface="+mj-ea"/>
                <a:ea typeface="+mj-ea"/>
                <a:sym typeface="Arial" panose="020B0604020202020204" pitchFamily="34" charset="0"/>
              </a:rPr>
              <a:t>81</a:t>
            </a:r>
            <a:r>
              <a:rPr lang="zh-CN" altLang="en-US" dirty="0" smtClean="0">
                <a:solidFill>
                  <a:schemeClr val="tx2"/>
                </a:solidFill>
                <a:latin typeface="+mj-ea"/>
                <a:ea typeface="+mj-ea"/>
                <a:sym typeface="Arial" panose="020B0604020202020204" pitchFamily="34" charset="0"/>
              </a:rPr>
              <a:t>人，其中预备党员</a:t>
            </a:r>
            <a:r>
              <a:rPr lang="en-US" altLang="zh-CN" dirty="0" smtClean="0">
                <a:solidFill>
                  <a:schemeClr val="tx2"/>
                </a:solidFill>
                <a:latin typeface="+mj-ea"/>
                <a:ea typeface="+mj-ea"/>
                <a:sym typeface="Arial" panose="020B0604020202020204" pitchFamily="34" charset="0"/>
              </a:rPr>
              <a:t>1</a:t>
            </a:r>
            <a:r>
              <a:rPr lang="zh-CN" altLang="en-US" dirty="0" smtClean="0">
                <a:solidFill>
                  <a:schemeClr val="tx2"/>
                </a:solidFill>
                <a:latin typeface="+mj-ea"/>
                <a:ea typeface="+mj-ea"/>
                <a:sym typeface="Arial" panose="020B0604020202020204" pitchFamily="34" charset="0"/>
              </a:rPr>
              <a:t>人，下设</a:t>
            </a:r>
            <a:r>
              <a:rPr lang="en-US" altLang="zh-CN" dirty="0" smtClean="0">
                <a:solidFill>
                  <a:schemeClr val="tx2"/>
                </a:solidFill>
                <a:latin typeface="+mj-ea"/>
                <a:ea typeface="+mj-ea"/>
                <a:sym typeface="Arial" panose="020B0604020202020204" pitchFamily="34" charset="0"/>
              </a:rPr>
              <a:t>4</a:t>
            </a:r>
            <a:r>
              <a:rPr lang="zh-CN" altLang="en-US" dirty="0" smtClean="0">
                <a:solidFill>
                  <a:schemeClr val="tx2"/>
                </a:solidFill>
                <a:latin typeface="+mj-ea"/>
                <a:ea typeface="+mj-ea"/>
                <a:sym typeface="Arial" panose="020B0604020202020204" pitchFamily="34" charset="0"/>
              </a:rPr>
              <a:t>个党小组。村党支部设书记</a:t>
            </a:r>
            <a:r>
              <a:rPr lang="en-US" altLang="zh-CN" dirty="0" smtClean="0">
                <a:solidFill>
                  <a:schemeClr val="tx2"/>
                </a:solidFill>
                <a:latin typeface="+mj-ea"/>
                <a:ea typeface="+mj-ea"/>
                <a:sym typeface="Arial" panose="020B0604020202020204" pitchFamily="34" charset="0"/>
              </a:rPr>
              <a:t>1</a:t>
            </a:r>
            <a:r>
              <a:rPr lang="zh-CN" altLang="en-US" dirty="0" smtClean="0">
                <a:solidFill>
                  <a:schemeClr val="tx2"/>
                </a:solidFill>
                <a:latin typeface="+mj-ea"/>
                <a:ea typeface="+mj-ea"/>
                <a:sym typeface="Arial" panose="020B0604020202020204" pitchFamily="34" charset="0"/>
              </a:rPr>
              <a:t>名，委员</a:t>
            </a:r>
            <a:r>
              <a:rPr lang="en-US" altLang="zh-CN" dirty="0" smtClean="0">
                <a:solidFill>
                  <a:schemeClr val="tx2"/>
                </a:solidFill>
                <a:latin typeface="+mj-ea"/>
                <a:ea typeface="+mj-ea"/>
                <a:sym typeface="Arial" panose="020B0604020202020204" pitchFamily="34" charset="0"/>
              </a:rPr>
              <a:t>4</a:t>
            </a:r>
            <a:r>
              <a:rPr lang="zh-CN" altLang="en-US" dirty="0" smtClean="0">
                <a:solidFill>
                  <a:schemeClr val="tx2"/>
                </a:solidFill>
                <a:latin typeface="+mj-ea"/>
                <a:ea typeface="+mj-ea"/>
                <a:sym typeface="Arial" panose="020B0604020202020204" pitchFamily="34" charset="0"/>
              </a:rPr>
              <a:t>名。村委设主任</a:t>
            </a:r>
            <a:r>
              <a:rPr lang="en-US" altLang="zh-CN" dirty="0" smtClean="0">
                <a:solidFill>
                  <a:schemeClr val="tx2"/>
                </a:solidFill>
                <a:latin typeface="+mj-ea"/>
                <a:ea typeface="+mj-ea"/>
                <a:sym typeface="Arial" panose="020B0604020202020204" pitchFamily="34" charset="0"/>
              </a:rPr>
              <a:t>1</a:t>
            </a:r>
            <a:r>
              <a:rPr lang="zh-CN" altLang="en-US" dirty="0" smtClean="0">
                <a:solidFill>
                  <a:schemeClr val="tx2"/>
                </a:solidFill>
                <a:latin typeface="+mj-ea"/>
                <a:ea typeface="+mj-ea"/>
                <a:sym typeface="Arial" panose="020B0604020202020204" pitchFamily="34" charset="0"/>
              </a:rPr>
              <a:t>名，委员</a:t>
            </a:r>
            <a:r>
              <a:rPr lang="en-US" altLang="zh-CN" dirty="0" smtClean="0">
                <a:solidFill>
                  <a:schemeClr val="tx2"/>
                </a:solidFill>
                <a:latin typeface="+mj-ea"/>
                <a:ea typeface="+mj-ea"/>
                <a:sym typeface="Arial" panose="020B0604020202020204" pitchFamily="34" charset="0"/>
              </a:rPr>
              <a:t>4</a:t>
            </a:r>
            <a:r>
              <a:rPr lang="zh-CN" altLang="en-US" dirty="0" smtClean="0">
                <a:solidFill>
                  <a:schemeClr val="tx2"/>
                </a:solidFill>
                <a:latin typeface="+mj-ea"/>
                <a:ea typeface="+mj-ea"/>
                <a:sym typeface="Arial" panose="020B0604020202020204" pitchFamily="34" charset="0"/>
              </a:rPr>
              <a:t>名。村辖区设立</a:t>
            </a:r>
            <a:r>
              <a:rPr lang="en-US" altLang="zh-CN" dirty="0" smtClean="0">
                <a:solidFill>
                  <a:schemeClr val="tx2"/>
                </a:solidFill>
                <a:latin typeface="+mj-ea"/>
                <a:ea typeface="+mj-ea"/>
                <a:sym typeface="Arial" panose="020B0604020202020204" pitchFamily="34" charset="0"/>
              </a:rPr>
              <a:t>4</a:t>
            </a:r>
            <a:r>
              <a:rPr lang="zh-CN" altLang="en-US" dirty="0" smtClean="0">
                <a:solidFill>
                  <a:schemeClr val="tx2"/>
                </a:solidFill>
                <a:latin typeface="+mj-ea"/>
                <a:ea typeface="+mj-ea"/>
                <a:sym typeface="Arial" panose="020B0604020202020204" pitchFamily="34" charset="0"/>
              </a:rPr>
              <a:t>个村民小组。</a:t>
            </a:r>
            <a:endParaRPr lang="en-US" altLang="zh-CN" dirty="0" smtClean="0">
              <a:solidFill>
                <a:schemeClr val="tx2"/>
              </a:solidFill>
              <a:latin typeface="+mj-ea"/>
              <a:ea typeface="+mj-ea"/>
              <a:sym typeface="Arial" panose="020B0604020202020204" pitchFamily="34" charset="0"/>
            </a:endParaRPr>
          </a:p>
        </p:txBody>
      </p:sp>
      <p:pic>
        <p:nvPicPr>
          <p:cNvPr id="9" name="图片 8" descr="IMG_20160509_155959.jpg"/>
          <p:cNvPicPr>
            <a:picLocks noChangeAspect="1"/>
          </p:cNvPicPr>
          <p:nvPr/>
        </p:nvPicPr>
        <p:blipFill>
          <a:blip r:embed="rId1" cstate="print"/>
          <a:stretch>
            <a:fillRect/>
          </a:stretch>
        </p:blipFill>
        <p:spPr>
          <a:xfrm>
            <a:off x="1201837" y="1267605"/>
            <a:ext cx="5952661" cy="4464496"/>
          </a:xfrm>
          <a:prstGeom prst="rect">
            <a:avLst/>
          </a:prstGeom>
        </p:spPr>
      </p:pic>
    </p:spTree>
  </p:cSld>
  <p:clrMapOvr>
    <a:masterClrMapping/>
  </p:clrMapOvr>
  <p:transition spd="slow" advTm="5987">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1.2 </a:t>
            </a:r>
            <a:r>
              <a:rPr lang="zh-CN" altLang="en-US" dirty="0" smtClean="0">
                <a:solidFill>
                  <a:schemeClr val="tx2"/>
                </a:solidFill>
              </a:rPr>
              <a:t>所获荣誉</a:t>
            </a:r>
            <a:endParaRPr lang="zh-CN" altLang="en-US" dirty="0">
              <a:solidFill>
                <a:schemeClr val="tx2"/>
              </a:solidFill>
            </a:endParaRPr>
          </a:p>
        </p:txBody>
      </p:sp>
      <p:grpSp>
        <p:nvGrpSpPr>
          <p:cNvPr id="2"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7" name="矩形 6"/>
          <p:cNvSpPr/>
          <p:nvPr/>
        </p:nvSpPr>
        <p:spPr>
          <a:xfrm>
            <a:off x="7394525" y="1124744"/>
            <a:ext cx="3528392" cy="4662815"/>
          </a:xfrm>
          <a:prstGeom prst="rect">
            <a:avLst/>
          </a:prstGeom>
          <a:noFill/>
        </p:spPr>
        <p:txBody>
          <a:bodyPr wrap="square" rtlCol="0">
            <a:spAutoFit/>
          </a:bodyPr>
          <a:lstStyle/>
          <a:p>
            <a:pPr algn="just">
              <a:lnSpc>
                <a:spcPct val="150000"/>
              </a:lnSpc>
            </a:pPr>
            <a:r>
              <a:rPr lang="zh-CN" altLang="en-US" dirty="0" smtClean="0">
                <a:solidFill>
                  <a:srgbClr val="4D4D4D"/>
                </a:solidFill>
                <a:latin typeface="微软雅黑" panose="020B0503020204020204" pitchFamily="34" charset="-122"/>
                <a:ea typeface="微软雅黑" panose="020B0503020204020204" pitchFamily="34" charset="-122"/>
              </a:rPr>
              <a:t>通过近年来的不懈努力，睦和村先后荣获</a:t>
            </a:r>
            <a:r>
              <a:rPr lang="zh-CN" altLang="zh-CN" dirty="0" smtClean="0">
                <a:solidFill>
                  <a:schemeClr val="tx2"/>
                </a:solidFill>
                <a:latin typeface="+mn-ea"/>
                <a:ea typeface="+mn-ea"/>
              </a:rPr>
              <a:t> </a:t>
            </a:r>
            <a:r>
              <a:rPr lang="zh-CN" altLang="zh-CN" b="1" dirty="0" smtClean="0">
                <a:latin typeface="+mn-ea"/>
                <a:ea typeface="+mn-ea"/>
              </a:rPr>
              <a:t>“全国文明村”、“全国生态文化村”、</a:t>
            </a:r>
            <a:r>
              <a:rPr lang="zh-CN" altLang="en-US" b="1" dirty="0" smtClean="0">
                <a:latin typeface="+mn-ea"/>
                <a:ea typeface="+mn-ea"/>
              </a:rPr>
              <a:t>“全国休闲农业与乡村旅游示范点”、“全国一村一品示范村”、</a:t>
            </a:r>
            <a:r>
              <a:rPr lang="zh-CN" altLang="zh-CN" b="1" dirty="0" smtClean="0">
                <a:latin typeface="+mn-ea"/>
                <a:ea typeface="+mn-ea"/>
              </a:rPr>
              <a:t>重庆市“和谐示范村”、重庆市新农村建设“十佳示范村”、重庆市“移民生态家园富民工程示范村”，涪陵区“最美乡村”、“先进基层党组织”、“红旗村”、“特色村”</a:t>
            </a:r>
            <a:r>
              <a:rPr lang="zh-CN" altLang="zh-CN" dirty="0" smtClean="0">
                <a:solidFill>
                  <a:schemeClr val="tx2"/>
                </a:solidFill>
                <a:latin typeface="+mn-ea"/>
                <a:ea typeface="+mn-ea"/>
              </a:rPr>
              <a:t>等光荣称号。</a:t>
            </a:r>
            <a:endParaRPr lang="en-US" altLang="zh-CN" dirty="0" smtClean="0">
              <a:solidFill>
                <a:schemeClr val="tx2"/>
              </a:solidFill>
              <a:latin typeface="+mn-ea"/>
              <a:ea typeface="+mn-ea"/>
              <a:sym typeface="Arial" panose="020B0604020202020204" pitchFamily="34" charset="0"/>
            </a:endParaRPr>
          </a:p>
        </p:txBody>
      </p:sp>
      <p:pic>
        <p:nvPicPr>
          <p:cNvPr id="9" name="图片 8" descr="IMG_20160509_155959.jpg"/>
          <p:cNvPicPr>
            <a:picLocks noChangeAspect="1"/>
          </p:cNvPicPr>
          <p:nvPr/>
        </p:nvPicPr>
        <p:blipFill>
          <a:blip r:embed="rId1" cstate="print"/>
          <a:stretch>
            <a:fillRect/>
          </a:stretch>
        </p:blipFill>
        <p:spPr>
          <a:xfrm>
            <a:off x="1201837" y="1273511"/>
            <a:ext cx="5952661" cy="4452684"/>
          </a:xfrm>
          <a:prstGeom prst="rect">
            <a:avLst/>
          </a:prstGeom>
        </p:spPr>
      </p:pic>
    </p:spTree>
  </p:cSld>
  <p:clrMapOvr>
    <a:masterClrMapping/>
  </p:clrMapOvr>
  <p:transition spd="slow" advTm="5987">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tretch>
            <a:fillRect/>
          </a:stretch>
        </p:blipFill>
        <p:spPr>
          <a:xfrm>
            <a:off x="8827127" y="1062066"/>
            <a:ext cx="2810074" cy="1500980"/>
          </a:xfrm>
          <a:prstGeom prst="rect">
            <a:avLst/>
          </a:prstGeom>
        </p:spPr>
      </p:pic>
      <p:pic>
        <p:nvPicPr>
          <p:cNvPr id="51" name="图片 50"/>
          <p:cNvPicPr>
            <a:picLocks noChangeAspect="1"/>
          </p:cNvPicPr>
          <p:nvPr/>
        </p:nvPicPr>
        <p:blipFill>
          <a:blip r:embed="rId2" cstate="print"/>
          <a:stretch>
            <a:fillRect/>
          </a:stretch>
        </p:blipFill>
        <p:spPr>
          <a:xfrm>
            <a:off x="8827127" y="2746719"/>
            <a:ext cx="2810074" cy="1873382"/>
          </a:xfrm>
          <a:prstGeom prst="rect">
            <a:avLst/>
          </a:prstGeom>
          <a:ln>
            <a:solidFill>
              <a:schemeClr val="bg2"/>
            </a:solidFill>
          </a:ln>
        </p:spPr>
      </p:pic>
      <p:sp>
        <p:nvSpPr>
          <p:cNvPr id="24" name="TextBox 23"/>
          <p:cNvSpPr txBox="1"/>
          <p:nvPr/>
        </p:nvSpPr>
        <p:spPr>
          <a:xfrm>
            <a:off x="447166" y="211929"/>
            <a:ext cx="2986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defRPr sz="2800" b="1">
                <a:solidFill>
                  <a:schemeClr val="accent1"/>
                </a:solidFill>
                <a:latin typeface="+mn-ea"/>
                <a:ea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r>
              <a:rPr lang="en-US" altLang="zh-CN" dirty="0" smtClean="0">
                <a:solidFill>
                  <a:schemeClr val="tx2"/>
                </a:solidFill>
              </a:rPr>
              <a:t>1.3  </a:t>
            </a:r>
            <a:r>
              <a:rPr lang="zh-CN" altLang="en-US" dirty="0" smtClean="0">
                <a:solidFill>
                  <a:schemeClr val="tx2"/>
                </a:solidFill>
              </a:rPr>
              <a:t>睦和优势</a:t>
            </a:r>
            <a:endParaRPr lang="zh-CN" altLang="en-US" dirty="0">
              <a:solidFill>
                <a:schemeClr val="tx2"/>
              </a:solidFill>
            </a:endParaRPr>
          </a:p>
        </p:txBody>
      </p:sp>
      <p:grpSp>
        <p:nvGrpSpPr>
          <p:cNvPr id="25" name="组合 24"/>
          <p:cNvGrpSpPr/>
          <p:nvPr/>
        </p:nvGrpSpPr>
        <p:grpSpPr>
          <a:xfrm>
            <a:off x="2907" y="211929"/>
            <a:ext cx="432047" cy="504056"/>
            <a:chOff x="2907" y="211929"/>
            <a:chExt cx="432047" cy="504056"/>
          </a:xfrm>
        </p:grpSpPr>
        <p:sp>
          <p:nvSpPr>
            <p:cNvPr id="26" name="矩形 25"/>
            <p:cNvSpPr/>
            <p:nvPr/>
          </p:nvSpPr>
          <p:spPr bwMode="auto">
            <a:xfrm>
              <a:off x="2907" y="211929"/>
              <a:ext cx="72008" cy="504056"/>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bwMode="auto">
            <a:xfrm>
              <a:off x="87127" y="211929"/>
              <a:ext cx="347827" cy="5040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6" name="TextBox 77"/>
          <p:cNvSpPr txBox="1"/>
          <p:nvPr/>
        </p:nvSpPr>
        <p:spPr>
          <a:xfrm>
            <a:off x="1273845" y="1245037"/>
            <a:ext cx="6624736" cy="1421928"/>
          </a:xfrm>
          <a:prstGeom prst="rect">
            <a:avLst/>
          </a:prstGeom>
          <a:noFill/>
        </p:spPr>
        <p:txBody>
          <a:bodyPr wrap="square" rtlCol="0">
            <a:spAutoFit/>
          </a:bodyPr>
          <a:lstStyle/>
          <a:p>
            <a:pPr algn="just">
              <a:lnSpc>
                <a:spcPct val="120000"/>
              </a:lnSpc>
            </a:pPr>
            <a:r>
              <a:rPr lang="zh-CN" altLang="en-US" sz="3200" b="1" dirty="0" smtClean="0">
                <a:solidFill>
                  <a:schemeClr val="tx2"/>
                </a:solidFill>
                <a:latin typeface="+mn-ea"/>
                <a:ea typeface="+mn-ea"/>
              </a:rPr>
              <a:t>睦</a:t>
            </a:r>
            <a:r>
              <a:rPr lang="zh-CN" altLang="en-US" sz="2000" dirty="0" smtClean="0">
                <a:solidFill>
                  <a:schemeClr val="tx2"/>
                </a:solidFill>
                <a:latin typeface="+mn-ea"/>
                <a:ea typeface="+mn-ea"/>
              </a:rPr>
              <a:t>和村地处长江南岸，村落依山就势、沿江而建，绿水青山，环境优美。睦和村属长江河谷浅丘地貌，土地肥沃，水源充足，气候湿润，适合各类优质水果生长。</a:t>
            </a:r>
            <a:endParaRPr lang="zh-CN" altLang="en-US" sz="2000" dirty="0">
              <a:solidFill>
                <a:schemeClr val="tx2"/>
              </a:solidFill>
              <a:latin typeface="+mn-ea"/>
              <a:ea typeface="+mn-ea"/>
            </a:endParaRPr>
          </a:p>
        </p:txBody>
      </p:sp>
      <p:pic>
        <p:nvPicPr>
          <p:cNvPr id="52" name="图片 51"/>
          <p:cNvPicPr>
            <a:picLocks noChangeAspect="1"/>
          </p:cNvPicPr>
          <p:nvPr/>
        </p:nvPicPr>
        <p:blipFill>
          <a:blip r:embed="rId3" cstate="print"/>
          <a:stretch>
            <a:fillRect/>
          </a:stretch>
        </p:blipFill>
        <p:spPr>
          <a:xfrm>
            <a:off x="8827128" y="4776886"/>
            <a:ext cx="2810074" cy="1558060"/>
          </a:xfrm>
          <a:prstGeom prst="rect">
            <a:avLst/>
          </a:prstGeom>
          <a:ln>
            <a:solidFill>
              <a:schemeClr val="bg2"/>
            </a:solidFill>
          </a:ln>
        </p:spPr>
      </p:pic>
      <p:sp>
        <p:nvSpPr>
          <p:cNvPr id="49" name="TextBox 77"/>
          <p:cNvSpPr txBox="1"/>
          <p:nvPr/>
        </p:nvSpPr>
        <p:spPr>
          <a:xfrm>
            <a:off x="1273845" y="2708920"/>
            <a:ext cx="6452181" cy="1421928"/>
          </a:xfrm>
          <a:prstGeom prst="rect">
            <a:avLst/>
          </a:prstGeom>
          <a:noFill/>
        </p:spPr>
        <p:txBody>
          <a:bodyPr wrap="square" rtlCol="0">
            <a:spAutoFit/>
          </a:bodyPr>
          <a:lstStyle/>
          <a:p>
            <a:pPr algn="just">
              <a:lnSpc>
                <a:spcPct val="120000"/>
              </a:lnSpc>
            </a:pPr>
            <a:r>
              <a:rPr lang="zh-CN" altLang="en-US" sz="3200" b="1" dirty="0" smtClean="0">
                <a:solidFill>
                  <a:schemeClr val="tx2"/>
                </a:solidFill>
                <a:latin typeface="+mn-ea"/>
                <a:ea typeface="+mn-ea"/>
              </a:rPr>
              <a:t>我</a:t>
            </a:r>
            <a:r>
              <a:rPr lang="zh-CN" altLang="en-US" sz="2000" dirty="0" smtClean="0">
                <a:solidFill>
                  <a:schemeClr val="tx2"/>
                </a:solidFill>
                <a:latin typeface="+mn-ea"/>
                <a:ea typeface="+mn-ea"/>
              </a:rPr>
              <a:t>村是涪陵特色水果</a:t>
            </a:r>
            <a:r>
              <a:rPr lang="en-US" altLang="zh-CN" sz="2000" dirty="0" smtClean="0">
                <a:solidFill>
                  <a:schemeClr val="tx2"/>
                </a:solidFill>
                <a:latin typeface="+mn-ea"/>
                <a:ea typeface="+mn-ea"/>
              </a:rPr>
              <a:t>—</a:t>
            </a:r>
            <a:r>
              <a:rPr lang="zh-CN" altLang="en-US" sz="2000" dirty="0" smtClean="0">
                <a:solidFill>
                  <a:schemeClr val="tx2"/>
                </a:solidFill>
                <a:latin typeface="+mn-ea"/>
                <a:ea typeface="+mn-ea"/>
              </a:rPr>
              <a:t>优质龙眼之乡，属长江三峡库区重点淹没移民村，人文荟萃，历史文化悠久，与四面环水的“江中绿宝石”平西岛一水之隔，遥遥相望。</a:t>
            </a:r>
            <a:endParaRPr lang="zh-CN" altLang="en-US" sz="2000" dirty="0" smtClean="0">
              <a:solidFill>
                <a:schemeClr val="tx2"/>
              </a:solidFill>
              <a:latin typeface="+mn-ea"/>
              <a:ea typeface="+mn-ea"/>
            </a:endParaRPr>
          </a:p>
        </p:txBody>
      </p:sp>
      <p:sp>
        <p:nvSpPr>
          <p:cNvPr id="53" name="TextBox 77"/>
          <p:cNvSpPr txBox="1"/>
          <p:nvPr/>
        </p:nvSpPr>
        <p:spPr>
          <a:xfrm>
            <a:off x="1273845" y="4293096"/>
            <a:ext cx="6596197" cy="1421928"/>
          </a:xfrm>
          <a:prstGeom prst="rect">
            <a:avLst/>
          </a:prstGeom>
          <a:noFill/>
        </p:spPr>
        <p:txBody>
          <a:bodyPr wrap="square" rtlCol="0">
            <a:spAutoFit/>
          </a:bodyPr>
          <a:lstStyle/>
          <a:p>
            <a:pPr algn="just">
              <a:lnSpc>
                <a:spcPct val="120000"/>
              </a:lnSpc>
            </a:pPr>
            <a:r>
              <a:rPr lang="zh-CN" altLang="en-US" sz="3200" b="1" dirty="0" smtClean="0">
                <a:solidFill>
                  <a:schemeClr val="tx2"/>
                </a:solidFill>
                <a:latin typeface="+mn-ea"/>
                <a:ea typeface="+mn-ea"/>
              </a:rPr>
              <a:t>睦</a:t>
            </a:r>
            <a:r>
              <a:rPr lang="zh-CN" altLang="en-US" sz="2000" dirty="0" smtClean="0">
                <a:solidFill>
                  <a:schemeClr val="tx2"/>
                </a:solidFill>
                <a:latin typeface="+mn-ea"/>
                <a:ea typeface="+mn-ea"/>
              </a:rPr>
              <a:t>和村交通便捷，配套成熟，基础设施齐备。睦和村以打造春有枇杷，夏有荔枝，秋有龙眼，冬有脐橙的四季赏花品果、休闲观光的现代农业为发展道路。</a:t>
            </a:r>
            <a:endParaRPr lang="zh-CN" altLang="en-US" sz="2000" dirty="0" smtClean="0">
              <a:solidFill>
                <a:schemeClr val="tx2"/>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100" advTm="10195">
        <p:cut/>
      </p:transition>
    </mc:Choice>
    <mc:Fallback>
      <p:transition advTm="10195">
        <p:cut/>
      </p:transition>
    </mc:Fallback>
  </mc:AlternateContent>
  <p:timing>
    <p:tnLst>
      <p:par>
        <p:cTn id="1" dur="indefinite" restart="never" nodeType="tmRoot"/>
      </p:par>
    </p:tnLst>
  </p:timing>
</p:sld>
</file>

<file path=ppt/tags/tag1.xml><?xml version="1.0" encoding="utf-8"?>
<p:tagLst xmlns:p="http://schemas.openxmlformats.org/presentationml/2006/main">
  <p:tag name="MH_TYPE" val="#NeiR#"/>
  <p:tag name="MH_NUMBER" val="1"/>
  <p:tag name="MH_CATEGORY" val="#TuWHP#"/>
  <p:tag name="MH_LAYOUT" val="SubTitleText"/>
  <p:tag name="MH" val="20160407123149"/>
  <p:tag name="MH_LIBRARY" val="GRAPHIC"/>
</p:tagLst>
</file>

<file path=ppt/tags/tag2.xml><?xml version="1.0" encoding="utf-8"?>
<p:tagLst xmlns:p="http://schemas.openxmlformats.org/presentationml/2006/main">
  <p:tag name="TIMING" val="|3.6"/>
</p:tagLst>
</file>

<file path=ppt/tags/tag3.xml><?xml version="1.0" encoding="utf-8"?>
<p:tagLst xmlns:p="http://schemas.openxmlformats.org/presentationml/2006/main">
  <p:tag name="ISPRING_ULTRA_SCORM_COURSE_ID" val="626B92B8-3403-470F-8165-1C254FE1478D"/>
  <p:tag name="ISPRING_SCORM_RATE_SLIDES" val="1"/>
  <p:tag name="ISPRINGONLINEFOLDERID" val="0"/>
  <p:tag name="ISPRINGONLINEFOLDERPATH" val="Content List"/>
  <p:tag name="ISPRINGCLOUDFOLDERID" val="0"/>
  <p:tag name="ISPRINGCLOUDFOLDERPATH" val="Repository"/>
  <p:tag name="ISPRING_PLAYERS_CUSTOMIZATION" val="UEsDBBQAAgAIANhKNk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YSjZJ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NhKNkm+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DYSjZJ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DYSjZJ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DYSjZJ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DYSjZJ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2Eo2ST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DYSjZJ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DYSjZJle6RfksAAABrAAAAGwAAAHVuaXZlcnNhbC91bml2ZXJzYWwucG5nLnhtbLOxr8jNUShLLSrOzM+zVTLUM1Cyt+PlsikoSi3LTC1XqACKAQUhQEmhEsg1QnDLM1NKMoBCBuZmCMGM1Mz0jBJbJQsDc7igPtBMAFBLAQIAABQAAgAIANhKNkkVDq0oZAQAAAcRAAAdAAAAAAAAAAEAAAAAAAAAAAB1bml2ZXJzYWwvY29tbW9uX21lc3NhZ2VzLmxuZ1BLAQIAABQAAgAIANhKNkkIfgsjKQMAAIYMAAAnAAAAAAAAAAEAAAAAAJ8EAAB1bml2ZXJzYWwvZmxhc2hfcHVibGlzaGluZ19zZXR0aW5ncy54bWxQSwECAAAUAAIACADYSjZJvnzWSLkCAABRCgAAIQAAAAAAAAABAAAAAAANCAAAdW5pdmVyc2FsL2ZsYXNoX3NraW5fc2V0dGluZ3MueG1sUEsBAgAAFAACAAgA2Eo2SSqWD2f+AgAAlwsAACYAAAAAAAAAAQAAAAAABQsAAHVuaXZlcnNhbC9odG1sX3B1Ymxpc2hpbmdfc2V0dGluZ3MueG1sUEsBAgAAFAACAAgA2Eo2SbSHFAygAQAALgYAAB8AAAAAAAAAAQAAAAAARw4AAHVuaXZlcnNhbC9odG1sX3NraW5fc2V0dGluZ3MuanNQSwECAAAUAAIACADYSjZJPTwv0cEAAADlAQAAGgAAAAAAAAABAAAAAAAkEAAAdW5pdmVyc2FsL2kxOG5fcHJlc2V0cy54bWxQSwECAAAUAAIACADYSjZJlBOzImkAAABuAAAAHAAAAAAAAAABAAAAAAAdEQAAdW5pdmVyc2FsL2xvY2FsX3NldHRpbmdzLnhtbFBLAQIAABQAAgAIAESUV0cjtE77+wIAALAIAAAUAAAAAAAAAAEAAAAAAMARAAB1bml2ZXJzYWwvcGxheWVyLnhtbFBLAQIAABQAAgAIANhKNkk129mtaAEAAPMCAAApAAAAAAAAAAEAAAAAAO0UAAB1bml2ZXJzYWwvc2tpbl9jdXN0b21pemF0aW9uX3NldHRpbmdzLnhtbFBLAQIAABQAAgAIANhKNknNkXnpoQ4AAPJeAAAXAAAAAAAAAAAAAAAAAJwWAAB1bml2ZXJzYWwvdW5pdmVyc2FsLnBuZ1BLAQIAABQAAgAIANhKNkmV7pF+SwAAAGsAAAAbAAAAAAAAAAEAAAAAAHIlAAB1bml2ZXJzYWwvdW5pdmVyc2FsLnBuZy54bWxQSwUGAAAAAAsACwBJAwAA9iUAAAAA"/>
  <p:tag name="ISPRING_PRESENTATION_TITLE" val="导出"/>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默认设计模板">
  <a:themeElements>
    <a:clrScheme name="aaaaaaa深红色">
      <a:dk1>
        <a:srgbClr val="C4261D"/>
      </a:dk1>
      <a:lt1>
        <a:srgbClr val="FF9900"/>
      </a:lt1>
      <a:dk2>
        <a:srgbClr val="4D4D4D"/>
      </a:dk2>
      <a:lt2>
        <a:srgbClr val="C2C1C1"/>
      </a:lt2>
      <a:accent1>
        <a:srgbClr val="FFFFFF"/>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4811</Words>
  <Application>WPS 演示</Application>
  <PresentationFormat>自定义</PresentationFormat>
  <Paragraphs>376</Paragraphs>
  <Slides>39</Slides>
  <Notes>39</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39</vt:i4>
      </vt:variant>
    </vt:vector>
  </HeadingPairs>
  <TitlesOfParts>
    <vt:vector size="57" baseType="lpstr">
      <vt:lpstr>Arial</vt:lpstr>
      <vt:lpstr>宋体</vt:lpstr>
      <vt:lpstr>Wingdings</vt:lpstr>
      <vt:lpstr>微软雅黑</vt:lpstr>
      <vt:lpstr>仿宋_GB2312</vt:lpstr>
      <vt:lpstr>Impact</vt:lpstr>
      <vt:lpstr>Calibri</vt:lpstr>
      <vt:lpstr>Times New Roman</vt:lpstr>
      <vt:lpstr>Lifeline JL</vt:lpstr>
      <vt:lpstr>Segoe Print</vt:lpstr>
      <vt:lpstr>Arial Unicode MS</vt:lpstr>
      <vt:lpstr>思源黑体 CN Light</vt:lpstr>
      <vt:lpstr>黑体</vt:lpstr>
      <vt:lpstr>思源黑体 CN ExtraLight</vt:lpstr>
      <vt:lpstr>Baskerville Old Face</vt:lpstr>
      <vt:lpstr>庞门正道标题体</vt:lpstr>
      <vt:lpstr>方正小标宋_GBK</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导出</dc:title>
  <dc:creator>Administrator</dc:creator>
  <cp:lastModifiedBy>涪陵电大</cp:lastModifiedBy>
  <cp:revision>1308</cp:revision>
  <dcterms:created xsi:type="dcterms:W3CDTF">2013-01-25T01:44:00Z</dcterms:created>
  <dcterms:modified xsi:type="dcterms:W3CDTF">2020-06-17T03:34:29Z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